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2" r:id="rId1"/>
  </p:sldMasterIdLst>
  <p:notesMasterIdLst>
    <p:notesMasterId r:id="rId28"/>
  </p:notesMasterIdLst>
  <p:handoutMasterIdLst>
    <p:handoutMasterId r:id="rId29"/>
  </p:handoutMasterIdLst>
  <p:sldIdLst>
    <p:sldId id="256" r:id="rId2"/>
    <p:sldId id="279" r:id="rId3"/>
    <p:sldId id="278" r:id="rId4"/>
    <p:sldId id="305" r:id="rId5"/>
    <p:sldId id="277" r:id="rId6"/>
    <p:sldId id="306" r:id="rId7"/>
    <p:sldId id="275" r:id="rId8"/>
    <p:sldId id="274" r:id="rId9"/>
    <p:sldId id="288" r:id="rId10"/>
    <p:sldId id="289" r:id="rId11"/>
    <p:sldId id="290" r:id="rId12"/>
    <p:sldId id="298" r:id="rId13"/>
    <p:sldId id="299" r:id="rId14"/>
    <p:sldId id="297" r:id="rId15"/>
    <p:sldId id="293" r:id="rId16"/>
    <p:sldId id="294" r:id="rId17"/>
    <p:sldId id="295" r:id="rId18"/>
    <p:sldId id="296" r:id="rId19"/>
    <p:sldId id="302" r:id="rId20"/>
    <p:sldId id="303" r:id="rId21"/>
    <p:sldId id="301" r:id="rId22"/>
    <p:sldId id="304" r:id="rId23"/>
    <p:sldId id="307" r:id="rId24"/>
    <p:sldId id="309" r:id="rId25"/>
    <p:sldId id="308" r:id="rId26"/>
    <p:sldId id="285"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5448" autoAdjust="0"/>
  </p:normalViewPr>
  <p:slideViewPr>
    <p:cSldViewPr>
      <p:cViewPr varScale="1">
        <p:scale>
          <a:sx n="87" d="100"/>
          <a:sy n="87" d="100"/>
        </p:scale>
        <p:origin x="-514" y="-91"/>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F7F630-FF46-47C0-AA31-4EB758B62205}" type="datetimeFigureOut">
              <a:rPr lang="en-US" smtClean="0"/>
              <a:pPr/>
              <a:t>5/15/2012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378636-657C-4292-989D-C63C91B6F5B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7096D65-5712-4EB9-9B5B-46165B63EBAF}" type="datetimeFigureOut">
              <a:rPr lang="en-US" smtClean="0"/>
              <a:pPr/>
              <a:t>5/15/2012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1F8843-6F60-4395-9FBE-1B42B9B03B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9</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4A234-EA35-456E-A762-869B620C86CE}" type="datetimeFigureOut">
              <a:rPr lang="en-US" smtClean="0"/>
              <a:pPr/>
              <a:t>5/15/2012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4A234-EA35-456E-A762-869B620C86CE}"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4A234-EA35-456E-A762-869B620C86CE}" type="datetimeFigureOut">
              <a:rPr lang="en-US" smtClean="0"/>
              <a:pPr/>
              <a:t>5/15/2012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4A234-EA35-456E-A762-869B620C86CE}" type="datetimeFigureOut">
              <a:rPr lang="en-US" smtClean="0"/>
              <a:pPr/>
              <a:t>5/15/2012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4A234-EA35-456E-A762-869B620C86CE}" type="datetimeFigureOut">
              <a:rPr lang="en-US" smtClean="0"/>
              <a:pPr/>
              <a:t>5/15/2012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4A234-EA35-456E-A762-869B620C86CE}"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4A234-EA35-456E-A762-869B620C86CE}" type="datetimeFigureOut">
              <a:rPr lang="en-US" smtClean="0"/>
              <a:pPr/>
              <a:t>5/15/2012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4A234-EA35-456E-A762-869B620C86CE}" type="datetimeFigureOut">
              <a:rPr lang="en-US" smtClean="0"/>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44A99-ACCF-46DF-B63B-3AF8177C73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unni.Zentner@da.ks.gov" TargetMode="External"/><Relationship Id="rId2" Type="http://schemas.openxmlformats.org/officeDocument/2006/relationships/hyperlink" Target="http://www.da.ks.gov/ar/infocirc/fy2012/IC12p026.htm"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mailto:Lisa.Kraus@da.ks.gov"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838199"/>
          </a:xfrm>
        </p:spPr>
        <p:txBody>
          <a:bodyPr>
            <a:normAutofit/>
          </a:bodyPr>
          <a:lstStyle/>
          <a:p>
            <a:pPr algn="ctr"/>
            <a:r>
              <a:rPr lang="en-US" dirty="0" smtClean="0"/>
              <a:t>SHARP KPAYGL5C File</a:t>
            </a:r>
            <a:endParaRPr lang="en-US" dirty="0"/>
          </a:p>
        </p:txBody>
      </p:sp>
      <p:pic>
        <p:nvPicPr>
          <p:cNvPr id="4" name="Picture 3" descr="SHARP_Logo_with_label.gif"/>
          <p:cNvPicPr>
            <a:picLocks noChangeAspect="1"/>
          </p:cNvPicPr>
          <p:nvPr/>
        </p:nvPicPr>
        <p:blipFill>
          <a:blip r:embed="rId2" cstate="print"/>
          <a:stretch>
            <a:fillRect/>
          </a:stretch>
        </p:blipFill>
        <p:spPr>
          <a:xfrm>
            <a:off x="1600200" y="1447800"/>
            <a:ext cx="5638800" cy="3650236"/>
          </a:xfrm>
          <a:prstGeom prst="rect">
            <a:avLst/>
          </a:prstGeom>
          <a:solidFill>
            <a:schemeClr val="bg2"/>
          </a:solidFill>
        </p:spPr>
      </p:pic>
      <p:sp>
        <p:nvSpPr>
          <p:cNvPr id="5" name="TextBox 4"/>
          <p:cNvSpPr txBox="1"/>
          <p:nvPr/>
        </p:nvSpPr>
        <p:spPr>
          <a:xfrm>
            <a:off x="990600" y="5257800"/>
            <a:ext cx="6934200" cy="1261884"/>
          </a:xfrm>
          <a:prstGeom prst="rect">
            <a:avLst/>
          </a:prstGeom>
          <a:noFill/>
        </p:spPr>
        <p:txBody>
          <a:bodyPr wrap="square" rtlCol="0">
            <a:spAutoFit/>
          </a:bodyPr>
          <a:lstStyle/>
          <a:p>
            <a:pPr algn="ctr"/>
            <a:endParaRPr lang="en-US" sz="3200" b="1" dirty="0" smtClean="0">
              <a:solidFill>
                <a:srgbClr val="FFC000"/>
              </a:solidFill>
            </a:endParaRPr>
          </a:p>
          <a:p>
            <a:pPr algn="ctr"/>
            <a:r>
              <a:rPr lang="en-US" sz="2400" dirty="0" smtClean="0"/>
              <a:t>May 17, 2012</a:t>
            </a:r>
          </a:p>
          <a:p>
            <a:pPr algn="ctr"/>
            <a:r>
              <a:rPr lang="en-US" sz="2000" dirty="0" smtClean="0"/>
              <a:t>Payroll Services, Office of General Services</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Roll-Out</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buNone/>
            </a:pPr>
            <a:r>
              <a:rPr lang="en-US" sz="3600" b="1" dirty="0" smtClean="0"/>
              <a:t>Roll-out for new agencies is May 17th </a:t>
            </a:r>
          </a:p>
          <a:p>
            <a:pPr lvl="1">
              <a:buNone/>
            </a:pPr>
            <a:endParaRPr lang="en-US" sz="2200" dirty="0" smtClean="0"/>
          </a:p>
          <a:p>
            <a:pPr>
              <a:buFont typeface="Calibri" pitchFamily="34" charset="0"/>
              <a:buChar char="–"/>
            </a:pPr>
            <a:r>
              <a:rPr lang="en-US" sz="2900" dirty="0" smtClean="0"/>
              <a:t>Agencies previously not receiving this file will begin receiving it May 17</a:t>
            </a:r>
            <a:r>
              <a:rPr lang="en-US" sz="2900" baseline="30000" dirty="0" smtClean="0"/>
              <a:t>th</a:t>
            </a:r>
            <a:r>
              <a:rPr lang="en-US" sz="2900" dirty="0" smtClean="0"/>
              <a:t> in the newer CSV format.</a:t>
            </a:r>
          </a:p>
          <a:p>
            <a:pPr>
              <a:buFont typeface="Calibri" pitchFamily="34" charset="0"/>
              <a:buChar char="–"/>
            </a:pPr>
            <a:endParaRPr lang="en-US" sz="2600" dirty="0" smtClean="0"/>
          </a:p>
          <a:p>
            <a:pPr>
              <a:buFont typeface="Calibri" pitchFamily="34" charset="0"/>
              <a:buChar char="–"/>
            </a:pPr>
            <a:r>
              <a:rPr lang="en-US" sz="2900" dirty="0" smtClean="0"/>
              <a:t>The new file appearing in Core FTP Pro on May 17</a:t>
            </a:r>
            <a:r>
              <a:rPr lang="en-US" sz="2900" baseline="30000" dirty="0" smtClean="0"/>
              <a:t>th</a:t>
            </a:r>
            <a:r>
              <a:rPr lang="en-US" sz="2900" dirty="0" smtClean="0"/>
              <a:t> was processed during the May 16</a:t>
            </a:r>
            <a:r>
              <a:rPr lang="en-US" sz="2900" baseline="30000" dirty="0" smtClean="0"/>
              <a:t>th</a:t>
            </a:r>
            <a:r>
              <a:rPr lang="en-US" sz="2900" dirty="0" smtClean="0"/>
              <a:t> SHARP batch cycle.   This report includes </a:t>
            </a:r>
            <a:r>
              <a:rPr lang="en-US" sz="2900" b="1" dirty="0" smtClean="0"/>
              <a:t>all</a:t>
            </a:r>
            <a:r>
              <a:rPr lang="en-US" sz="2900" dirty="0" smtClean="0"/>
              <a:t> payroll expenditures for the </a:t>
            </a:r>
            <a:r>
              <a:rPr lang="en-US" sz="2900" dirty="0" err="1" smtClean="0"/>
              <a:t>pped</a:t>
            </a:r>
            <a:r>
              <a:rPr lang="en-US" sz="2900" dirty="0" smtClean="0"/>
              <a:t> 4/28/2012.</a:t>
            </a:r>
          </a:p>
          <a:p>
            <a:pPr>
              <a:buFont typeface="Calibri" pitchFamily="34" charset="0"/>
              <a:buChar char="–"/>
            </a:pPr>
            <a:endParaRPr lang="en-US" sz="2600" dirty="0" smtClean="0"/>
          </a:p>
          <a:p>
            <a:pPr>
              <a:buFont typeface="Calibri" pitchFamily="34" charset="0"/>
              <a:buChar char="–"/>
            </a:pPr>
            <a:r>
              <a:rPr lang="en-US" sz="2900" dirty="0" smtClean="0"/>
              <a:t>Agencies receiving KPAYGL5C prior to May 17</a:t>
            </a:r>
            <a:r>
              <a:rPr lang="en-US" sz="2900" baseline="30000" dirty="0" smtClean="0"/>
              <a:t>th</a:t>
            </a:r>
            <a:r>
              <a:rPr lang="en-US" sz="2900" dirty="0" smtClean="0"/>
              <a:t> will continue to receive it in the format previously selected by the agency.</a:t>
            </a:r>
          </a:p>
          <a:p>
            <a:pPr>
              <a:buFont typeface="Calibri" pitchFamily="34" charset="0"/>
              <a:buChar char="–"/>
            </a:pPr>
            <a:endParaRPr lang="en-US" sz="2600" dirty="0" smtClean="0"/>
          </a:p>
          <a:p>
            <a:pPr>
              <a:buFont typeface="Calibri" pitchFamily="34" charset="0"/>
              <a:buChar char="–"/>
            </a:pPr>
            <a:r>
              <a:rPr lang="en-US" sz="2900" dirty="0" smtClean="0"/>
              <a:t>Any agency receiving the older version may request to switch to the CSV version of the file.</a:t>
            </a:r>
          </a:p>
          <a:p>
            <a:pPr lvl="2">
              <a:buNone/>
            </a:pPr>
            <a:endParaRPr lang="en-US" sz="2000" dirty="0" smtClean="0"/>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Use of File</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endParaRPr lang="en-US" sz="1900" dirty="0" smtClean="0">
              <a:solidFill>
                <a:schemeClr val="accent3">
                  <a:lumMod val="40000"/>
                  <a:lumOff val="60000"/>
                </a:schemeClr>
              </a:solidFill>
            </a:endParaRPr>
          </a:p>
          <a:p>
            <a:pPr>
              <a:buNone/>
            </a:pPr>
            <a:r>
              <a:rPr lang="en-US" b="1" dirty="0" smtClean="0"/>
              <a:t>Suggested uses for the KPAYGL5C:</a:t>
            </a:r>
          </a:p>
          <a:p>
            <a:pPr>
              <a:buFont typeface="Calibri" pitchFamily="34" charset="0"/>
              <a:buChar char="–"/>
            </a:pPr>
            <a:endParaRPr lang="en-US" sz="2200" dirty="0" smtClean="0"/>
          </a:p>
          <a:p>
            <a:pPr>
              <a:buFont typeface="Calibri" pitchFamily="34" charset="0"/>
              <a:buChar char="–"/>
            </a:pPr>
            <a:r>
              <a:rPr lang="en-US" sz="2900" dirty="0" smtClean="0"/>
              <a:t>Information from the on-cycle payroll file can be used to help determine federal drawdown amounts.</a:t>
            </a:r>
          </a:p>
          <a:p>
            <a:pPr>
              <a:buFont typeface="Calibri" pitchFamily="34" charset="0"/>
              <a:buChar char="–"/>
            </a:pPr>
            <a:endParaRPr lang="en-US" sz="1500" dirty="0" smtClean="0"/>
          </a:p>
          <a:p>
            <a:pPr>
              <a:buFont typeface="Calibri" pitchFamily="34" charset="0"/>
              <a:buChar char="–"/>
            </a:pPr>
            <a:r>
              <a:rPr lang="en-US" sz="2900" dirty="0" smtClean="0"/>
              <a:t>Using this file in Excel, Access, or a similar application, agencies can sort, filter, and subtotal for any data element or group of data elements to meet the agency’s financial or budgetary needs. </a:t>
            </a:r>
          </a:p>
          <a:p>
            <a:pPr>
              <a:buFont typeface="Calibri" pitchFamily="34" charset="0"/>
              <a:buChar char="–"/>
            </a:pPr>
            <a:endParaRPr lang="en-US" sz="1500" dirty="0" smtClean="0"/>
          </a:p>
          <a:p>
            <a:pPr>
              <a:buFont typeface="Calibri" pitchFamily="34" charset="0"/>
              <a:buChar char="–"/>
            </a:pPr>
            <a:r>
              <a:rPr lang="en-US" sz="2900" dirty="0" smtClean="0"/>
              <a:t>KPAYGL5C replaces KPAYWAGE to get wage and fringe information by position number for a particular program code/funding source.</a:t>
            </a:r>
          </a:p>
          <a:p>
            <a:pPr>
              <a:buFont typeface="Calibri" pitchFamily="34" charset="0"/>
              <a:buChar char="–"/>
            </a:pPr>
            <a:endParaRPr lang="en-US" sz="1600" dirty="0" smtClean="0"/>
          </a:p>
          <a:p>
            <a:pPr>
              <a:buFont typeface="Calibri" pitchFamily="34" charset="0"/>
              <a:buChar char="–"/>
            </a:pPr>
            <a:r>
              <a:rPr lang="en-US" sz="2900" dirty="0" smtClean="0"/>
              <a:t>Filter information by Project ID to assist with special reporting needs associated with a project or grant.</a:t>
            </a:r>
          </a:p>
          <a:p>
            <a:pPr>
              <a:buFont typeface="Calibri" pitchFamily="34" charset="0"/>
              <a:buChar char="–"/>
            </a:pPr>
            <a:endParaRPr lang="en-US" sz="1600" dirty="0" smtClean="0"/>
          </a:p>
          <a:p>
            <a:pPr>
              <a:buFont typeface="Calibri" pitchFamily="34" charset="0"/>
              <a:buChar char="–"/>
            </a:pPr>
            <a:r>
              <a:rPr lang="en-US" sz="2900" dirty="0" smtClean="0"/>
              <a:t>Accumulate all KPAYGL5C files for the fiscal year to assist with obtaining Fiscal Year-To-Date budget information.</a:t>
            </a:r>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pPr algn="ctr">
              <a:buNone/>
            </a:pPr>
            <a:endParaRPr lang="en-US" sz="2800" dirty="0" smtClean="0"/>
          </a:p>
          <a:p>
            <a:pPr algn="ctr">
              <a:buNone/>
            </a:pPr>
            <a:endParaRPr lang="en-US" sz="2800" dirty="0" smtClean="0"/>
          </a:p>
          <a:p>
            <a:pPr algn="ctr">
              <a:buNone/>
            </a:pPr>
            <a:endParaRPr lang="en-US" sz="2800" dirty="0" smtClean="0"/>
          </a:p>
          <a:p>
            <a:pPr algn="ctr">
              <a:buNone/>
            </a:pPr>
            <a:r>
              <a:rPr lang="en-US" sz="2800" dirty="0" smtClean="0"/>
              <a:t>The next set of slides shows how to download and open the KPAYGL5C file using Excel</a:t>
            </a:r>
            <a:r>
              <a:rPr lang="en-US" sz="4400" dirty="0" smtClean="0"/>
              <a:t>.</a:t>
            </a: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1031" name="Picture 7"/>
          <p:cNvPicPr>
            <a:picLocks noGrp="1" noChangeAspect="1" noChangeArrowheads="1"/>
          </p:cNvPicPr>
          <p:nvPr>
            <p:ph idx="1"/>
          </p:nvPr>
        </p:nvPicPr>
        <p:blipFill>
          <a:blip r:embed="rId4" cstate="print"/>
          <a:srcRect/>
          <a:stretch>
            <a:fillRect/>
          </a:stretch>
        </p:blipFill>
        <p:spPr bwMode="auto">
          <a:xfrm>
            <a:off x="457200" y="1600200"/>
            <a:ext cx="8077199" cy="4800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2050" name="Picture 2"/>
          <p:cNvPicPr>
            <a:picLocks noChangeAspect="1" noChangeArrowheads="1"/>
          </p:cNvPicPr>
          <p:nvPr/>
        </p:nvPicPr>
        <p:blipFill>
          <a:blip r:embed="rId4" cstate="print"/>
          <a:srcRect/>
          <a:stretch>
            <a:fillRect/>
          </a:stretch>
        </p:blipFill>
        <p:spPr bwMode="auto">
          <a:xfrm>
            <a:off x="381000" y="1600200"/>
            <a:ext cx="8234704" cy="4876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3074" name="Picture 2"/>
          <p:cNvPicPr>
            <a:picLocks noChangeAspect="1" noChangeArrowheads="1"/>
          </p:cNvPicPr>
          <p:nvPr/>
        </p:nvPicPr>
        <p:blipFill>
          <a:blip r:embed="rId4" cstate="print"/>
          <a:srcRect/>
          <a:stretch>
            <a:fillRect/>
          </a:stretch>
        </p:blipFill>
        <p:spPr bwMode="auto">
          <a:xfrm>
            <a:off x="457200" y="1524000"/>
            <a:ext cx="8153400" cy="501877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4098" name="Picture 2"/>
          <p:cNvPicPr>
            <a:picLocks noChangeAspect="1" noChangeArrowheads="1"/>
          </p:cNvPicPr>
          <p:nvPr/>
        </p:nvPicPr>
        <p:blipFill>
          <a:blip r:embed="rId4" cstate="print"/>
          <a:srcRect/>
          <a:stretch>
            <a:fillRect/>
          </a:stretch>
        </p:blipFill>
        <p:spPr bwMode="auto">
          <a:xfrm>
            <a:off x="457200" y="1524000"/>
            <a:ext cx="8153400" cy="48780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5122" name="Picture 2"/>
          <p:cNvPicPr>
            <a:picLocks noChangeAspect="1" noChangeArrowheads="1"/>
          </p:cNvPicPr>
          <p:nvPr/>
        </p:nvPicPr>
        <p:blipFill>
          <a:blip r:embed="rId4" cstate="print"/>
          <a:srcRect/>
          <a:stretch>
            <a:fillRect/>
          </a:stretch>
        </p:blipFill>
        <p:spPr bwMode="auto">
          <a:xfrm>
            <a:off x="381000" y="1524000"/>
            <a:ext cx="8229600" cy="4800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6147" name="Picture 3"/>
          <p:cNvPicPr>
            <a:picLocks noChangeAspect="1" noChangeArrowheads="1"/>
          </p:cNvPicPr>
          <p:nvPr/>
        </p:nvPicPr>
        <p:blipFill>
          <a:blip r:embed="rId4" cstate="print"/>
          <a:srcRect/>
          <a:stretch>
            <a:fillRect/>
          </a:stretch>
        </p:blipFill>
        <p:spPr bwMode="auto">
          <a:xfrm>
            <a:off x="381000" y="1524000"/>
            <a:ext cx="8208963" cy="4953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7170" name="Picture 2"/>
          <p:cNvPicPr>
            <a:picLocks noChangeAspect="1" noChangeArrowheads="1"/>
          </p:cNvPicPr>
          <p:nvPr/>
        </p:nvPicPr>
        <p:blipFill>
          <a:blip r:embed="rId4" cstate="print"/>
          <a:srcRect/>
          <a:stretch>
            <a:fillRect/>
          </a:stretch>
        </p:blipFill>
        <p:spPr bwMode="auto">
          <a:xfrm>
            <a:off x="381000" y="1447800"/>
            <a:ext cx="8229600" cy="5105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Background</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pPr lvl="0">
              <a:buFont typeface="Calibri" pitchFamily="34" charset="0"/>
              <a:buChar char="–"/>
            </a:pPr>
            <a:endParaRPr lang="en-US" sz="2400" dirty="0" smtClean="0"/>
          </a:p>
          <a:p>
            <a:pPr lvl="0">
              <a:buFont typeface="Calibri" pitchFamily="34" charset="0"/>
              <a:buChar char="–"/>
            </a:pPr>
            <a:r>
              <a:rPr lang="en-US" sz="2400" dirty="0" smtClean="0"/>
              <a:t>The SHARP KPAYGL5C is a data file that has existed since 1996, when SHARP was first implemented.   Until now, only specific agencies have been receiving this file. </a:t>
            </a:r>
          </a:p>
          <a:p>
            <a:pPr lvl="0">
              <a:buFont typeface="Calibri" pitchFamily="34" charset="0"/>
              <a:buChar char="–"/>
            </a:pPr>
            <a:endParaRPr lang="en-US" sz="2400" dirty="0" smtClean="0"/>
          </a:p>
          <a:p>
            <a:pPr lvl="0">
              <a:buFont typeface="Calibri" pitchFamily="34" charset="0"/>
              <a:buChar char="–"/>
            </a:pPr>
            <a:r>
              <a:rPr lang="en-US" sz="2400" dirty="0" smtClean="0"/>
              <a:t>The purpose of this file is to provide agencies with all their payroll charges in a format that can be imported in Excel, Access, or other spreadsheet software.</a:t>
            </a:r>
          </a:p>
          <a:p>
            <a:pPr lvl="0">
              <a:buFont typeface="Calibri" pitchFamily="34" charset="0"/>
              <a:buChar char="–"/>
            </a:pPr>
            <a:endParaRPr lang="en-US" sz="2400" dirty="0" smtClean="0"/>
          </a:p>
          <a:p>
            <a:pPr lvl="0">
              <a:buFont typeface="Calibri" pitchFamily="34" charset="0"/>
              <a:buChar char="–"/>
            </a:pPr>
            <a:r>
              <a:rPr lang="en-US" sz="2400" dirty="0" smtClean="0"/>
              <a:t>The layout changed significantly in July, 2010 at the time of the SMART implementation.</a:t>
            </a:r>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8194" name="Picture 2"/>
          <p:cNvPicPr>
            <a:picLocks noChangeAspect="1" noChangeArrowheads="1"/>
          </p:cNvPicPr>
          <p:nvPr/>
        </p:nvPicPr>
        <p:blipFill>
          <a:blip r:embed="rId4" cstate="print"/>
          <a:srcRect/>
          <a:stretch>
            <a:fillRect/>
          </a:stretch>
        </p:blipFill>
        <p:spPr bwMode="auto">
          <a:xfrm>
            <a:off x="381000" y="1524000"/>
            <a:ext cx="8229490" cy="50180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5" name="Picture 2"/>
          <p:cNvPicPr>
            <a:picLocks noChangeAspect="1" noChangeArrowheads="1"/>
          </p:cNvPicPr>
          <p:nvPr/>
        </p:nvPicPr>
        <p:blipFill>
          <a:blip r:embed="rId4" cstate="print"/>
          <a:srcRect/>
          <a:stretch>
            <a:fillRect/>
          </a:stretch>
        </p:blipFill>
        <p:spPr bwMode="auto">
          <a:xfrm>
            <a:off x="381000" y="1524000"/>
            <a:ext cx="8229600"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Data Elements</a:t>
            </a:r>
            <a:endParaRPr lang="en-US" dirty="0">
              <a:solidFill>
                <a:srgbClr val="FFC000"/>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3074" name="Picture 2"/>
          <p:cNvPicPr>
            <a:picLocks noGrp="1" noChangeAspect="1" noChangeArrowheads="1"/>
          </p:cNvPicPr>
          <p:nvPr>
            <p:ph idx="1"/>
          </p:nvPr>
        </p:nvPicPr>
        <p:blipFill>
          <a:blip r:embed="rId3" cstate="print"/>
          <a:srcRect/>
          <a:stretch>
            <a:fillRect/>
          </a:stretch>
        </p:blipFill>
        <p:spPr bwMode="auto">
          <a:xfrm>
            <a:off x="381001" y="1447800"/>
            <a:ext cx="8229600" cy="5105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Tips &amp; Tricks</a:t>
            </a:r>
            <a:endParaRPr lang="en-US" dirty="0">
              <a:solidFill>
                <a:srgbClr val="FFC000"/>
              </a:solidFill>
            </a:endParaRPr>
          </a:p>
        </p:txBody>
      </p:sp>
      <p:sp>
        <p:nvSpPr>
          <p:cNvPr id="3" name="Content Placeholder 2"/>
          <p:cNvSpPr>
            <a:spLocks noGrp="1"/>
          </p:cNvSpPr>
          <p:nvPr>
            <p:ph idx="1"/>
          </p:nvPr>
        </p:nvSpPr>
        <p:spPr>
          <a:xfrm>
            <a:off x="228600" y="1447800"/>
            <a:ext cx="8686800" cy="5105400"/>
          </a:xfrm>
        </p:spPr>
        <p:txBody>
          <a:bodyPr>
            <a:normAutofit fontScale="77500" lnSpcReduction="20000"/>
          </a:bodyPr>
          <a:lstStyle/>
          <a:p>
            <a:pPr>
              <a:buFont typeface="Calibri" pitchFamily="34" charset="0"/>
              <a:buChar char="–"/>
              <a:defRPr/>
            </a:pPr>
            <a:r>
              <a:rPr lang="en-US" sz="3100" dirty="0" smtClean="0"/>
              <a:t>Download the file within 30 days of the date the file was generated.  The file will be deleted from Core FTP Pro after 30 days.  </a:t>
            </a:r>
          </a:p>
          <a:p>
            <a:pPr>
              <a:buFont typeface="Calibri" pitchFamily="34" charset="0"/>
              <a:buChar char="–"/>
              <a:defRPr/>
            </a:pPr>
            <a:endParaRPr lang="en-US" sz="1800" dirty="0" smtClean="0"/>
          </a:p>
          <a:p>
            <a:pPr>
              <a:buFont typeface="Calibri" pitchFamily="34" charset="0"/>
              <a:buChar char="–"/>
              <a:defRPr/>
            </a:pPr>
            <a:r>
              <a:rPr lang="en-US" sz="3100" dirty="0" smtClean="0"/>
              <a:t>Use Outlook to set-up calendar reminders for the days the file needs to be downloaded.   Agencies will be billed for special requests to re-generate old pay period files. </a:t>
            </a:r>
          </a:p>
          <a:p>
            <a:pPr>
              <a:buFont typeface="Calibri" pitchFamily="34" charset="0"/>
              <a:buChar char="–"/>
              <a:defRPr/>
            </a:pPr>
            <a:endParaRPr lang="en-US" sz="2200" dirty="0" smtClean="0"/>
          </a:p>
          <a:p>
            <a:pPr>
              <a:buFont typeface="Calibri" pitchFamily="34" charset="0"/>
              <a:buChar char="–"/>
              <a:defRPr/>
            </a:pPr>
            <a:r>
              <a:rPr lang="en-US" sz="3100" dirty="0" smtClean="0"/>
              <a:t>Save the original file in a secure location and create a working copy to store in a different folder.  Use the working copy for any manipulation of the data.</a:t>
            </a:r>
          </a:p>
          <a:p>
            <a:pPr>
              <a:buFont typeface="Calibri" pitchFamily="34" charset="0"/>
              <a:buChar char="–"/>
              <a:defRPr/>
            </a:pPr>
            <a:endParaRPr lang="en-US" sz="1800" dirty="0" smtClean="0"/>
          </a:p>
          <a:p>
            <a:pPr>
              <a:buFont typeface="Calibri" pitchFamily="34" charset="0"/>
              <a:buChar char="–"/>
              <a:defRPr/>
            </a:pPr>
            <a:r>
              <a:rPr lang="en-US" sz="3100" dirty="0" smtClean="0"/>
              <a:t>Accumulate the KPAYGL5C files for fiscal year reporting and budgeting.</a:t>
            </a:r>
          </a:p>
          <a:p>
            <a:pPr>
              <a:buFont typeface="Calibri" pitchFamily="34" charset="0"/>
              <a:buChar char="–"/>
              <a:defRPr/>
            </a:pPr>
            <a:endParaRPr lang="en-US" sz="1800" dirty="0" smtClean="0"/>
          </a:p>
          <a:p>
            <a:pPr>
              <a:buFont typeface="Calibri" pitchFamily="34" charset="0"/>
              <a:buChar char="–"/>
              <a:defRPr/>
            </a:pPr>
            <a:r>
              <a:rPr lang="en-US" sz="3100" dirty="0" smtClean="0"/>
              <a:t>Import the file into Access where specific reports can be developed and maintained.</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Tips &amp; Tricks</a:t>
            </a:r>
            <a:endParaRPr lang="en-US" dirty="0">
              <a:solidFill>
                <a:srgbClr val="FFC000"/>
              </a:solidFill>
            </a:endParaRPr>
          </a:p>
        </p:txBody>
      </p:sp>
      <p:sp>
        <p:nvSpPr>
          <p:cNvPr id="3" name="Content Placeholder 2"/>
          <p:cNvSpPr>
            <a:spLocks noGrp="1"/>
          </p:cNvSpPr>
          <p:nvPr>
            <p:ph idx="1"/>
          </p:nvPr>
        </p:nvSpPr>
        <p:spPr>
          <a:xfrm>
            <a:off x="228600" y="1447800"/>
            <a:ext cx="8686800" cy="5029200"/>
          </a:xfrm>
        </p:spPr>
        <p:txBody>
          <a:bodyPr>
            <a:normAutofit fontScale="92500" lnSpcReduction="20000"/>
          </a:bodyPr>
          <a:lstStyle/>
          <a:p>
            <a:pPr>
              <a:buNone/>
              <a:defRPr/>
            </a:pPr>
            <a:endParaRPr lang="en-US" sz="1500" dirty="0" smtClean="0"/>
          </a:p>
          <a:p>
            <a:pPr>
              <a:buFont typeface="Calibri" pitchFamily="34" charset="0"/>
              <a:buChar char="–"/>
              <a:defRPr/>
            </a:pPr>
            <a:r>
              <a:rPr lang="en-US" sz="2500" dirty="0" smtClean="0"/>
              <a:t>Optional:  Track all changes (due to journal/budget errors) that are made to payroll journals in SMART and update KPAYGL5C to reflect those changes. </a:t>
            </a:r>
          </a:p>
          <a:p>
            <a:pPr>
              <a:buFont typeface="Calibri" pitchFamily="34" charset="0"/>
              <a:buChar char="–"/>
              <a:defRPr/>
            </a:pPr>
            <a:endParaRPr lang="en-US" sz="1600" dirty="0" smtClean="0"/>
          </a:p>
          <a:p>
            <a:pPr>
              <a:buFont typeface="Calibri" pitchFamily="34" charset="0"/>
              <a:buChar char="–"/>
              <a:defRPr/>
            </a:pPr>
            <a:r>
              <a:rPr lang="en-US" sz="2500" dirty="0" smtClean="0"/>
              <a:t>Optional:  Track other journals that are processed in SMART to change funding for payroll expenditures, then add rows to KPAYGL5C for those journals.</a:t>
            </a:r>
          </a:p>
          <a:p>
            <a:pPr>
              <a:buNone/>
              <a:defRPr/>
            </a:pPr>
            <a:endParaRPr lang="en-US" sz="1600" dirty="0" smtClean="0"/>
          </a:p>
          <a:p>
            <a:pPr>
              <a:buFont typeface="Calibri" pitchFamily="34" charset="0"/>
              <a:buChar char="–"/>
              <a:defRPr/>
            </a:pPr>
            <a:r>
              <a:rPr lang="en-US" sz="2500" dirty="0" smtClean="0"/>
              <a:t>Run query KS_GL_SALARIES_WAGES_EXPENSES  in SMART to review/compare all payroll GL summary expenditures (account codes 51000-519900) .  Query results include summarized journals for all expenditures detailed in KPAYGL5C file in addition to any      ad-hoc agency payroll journals. </a:t>
            </a:r>
          </a:p>
          <a:p>
            <a:pPr>
              <a:buNone/>
              <a:defRPr/>
            </a:pPr>
            <a:endParaRPr lang="en-US" sz="1600" dirty="0" smtClean="0"/>
          </a:p>
          <a:p>
            <a:pPr>
              <a:buFont typeface="Calibri" pitchFamily="34" charset="0"/>
              <a:buChar char="–"/>
              <a:defRPr/>
            </a:pPr>
            <a:r>
              <a:rPr lang="en-US" sz="2500" dirty="0" smtClean="0"/>
              <a:t>Consider additional Excel or Access training for staff in order to utilize more sophisticated functions for data manipulation. </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Info/Contacts</a:t>
            </a:r>
            <a:endParaRPr lang="en-US" dirty="0">
              <a:solidFill>
                <a:srgbClr val="FFC000"/>
              </a:solidFill>
            </a:endParaRPr>
          </a:p>
        </p:txBody>
      </p:sp>
      <p:sp>
        <p:nvSpPr>
          <p:cNvPr id="3" name="Content Placeholder 2"/>
          <p:cNvSpPr>
            <a:spLocks noGrp="1"/>
          </p:cNvSpPr>
          <p:nvPr>
            <p:ph idx="1"/>
          </p:nvPr>
        </p:nvSpPr>
        <p:spPr>
          <a:xfrm>
            <a:off x="228600" y="1447800"/>
            <a:ext cx="8686800" cy="4876800"/>
          </a:xfrm>
        </p:spPr>
        <p:txBody>
          <a:bodyPr>
            <a:normAutofit fontScale="92500" lnSpcReduction="20000"/>
          </a:bodyPr>
          <a:lstStyle/>
          <a:p>
            <a:endParaRPr lang="en-US" sz="1600" dirty="0" smtClean="0">
              <a:solidFill>
                <a:schemeClr val="accent3">
                  <a:lumMod val="40000"/>
                  <a:lumOff val="60000"/>
                </a:schemeClr>
              </a:solidFill>
            </a:endParaRPr>
          </a:p>
          <a:p>
            <a:pPr>
              <a:buFont typeface="Calibri" pitchFamily="34" charset="0"/>
              <a:buChar char="–"/>
              <a:defRPr/>
            </a:pPr>
            <a:r>
              <a:rPr lang="en-US" sz="2800" dirty="0" smtClean="0"/>
              <a:t>See Office of General Services Informational Circular          12-P-026 located at</a:t>
            </a:r>
          </a:p>
          <a:p>
            <a:pPr algn="ctr">
              <a:buNone/>
              <a:defRPr/>
            </a:pPr>
            <a:r>
              <a:rPr lang="en-US" sz="2800" dirty="0" smtClean="0">
                <a:hlinkClick r:id="rId2"/>
              </a:rPr>
              <a:t>http://www.da.ks.gov/ar/infocirc/fy2012/IC12p026.htm</a:t>
            </a:r>
            <a:endParaRPr lang="en-US" sz="2800" dirty="0" smtClean="0"/>
          </a:p>
          <a:p>
            <a:pPr lvl="1">
              <a:buFont typeface="Arial" pitchFamily="34" charset="0"/>
              <a:buChar char="•"/>
              <a:defRPr/>
            </a:pPr>
            <a:endParaRPr lang="en-US" sz="2400" dirty="0" smtClean="0"/>
          </a:p>
          <a:p>
            <a:pPr lvl="1">
              <a:buFont typeface="Arial" pitchFamily="34" charset="0"/>
              <a:buChar char="•"/>
              <a:defRPr/>
            </a:pPr>
            <a:r>
              <a:rPr lang="en-US" sz="2400" dirty="0" smtClean="0"/>
              <a:t>The informational circular includes a layout of the data elements contained in the file.</a:t>
            </a:r>
          </a:p>
          <a:p>
            <a:pPr>
              <a:buFont typeface="Calibri" pitchFamily="34" charset="0"/>
              <a:buChar char="–"/>
              <a:defRPr/>
            </a:pPr>
            <a:endParaRPr lang="en-US" sz="2400" dirty="0" smtClean="0"/>
          </a:p>
          <a:p>
            <a:pPr>
              <a:buFont typeface="Calibri" pitchFamily="34" charset="0"/>
              <a:buChar char="–"/>
              <a:defRPr/>
            </a:pPr>
            <a:r>
              <a:rPr lang="en-US" sz="2800" dirty="0" smtClean="0"/>
              <a:t>Further assistance is available by contacting </a:t>
            </a:r>
          </a:p>
          <a:p>
            <a:pPr lvl="1">
              <a:buFont typeface="Calibri" pitchFamily="34" charset="0"/>
              <a:buChar char="–"/>
              <a:defRPr/>
            </a:pPr>
            <a:r>
              <a:rPr lang="en-US" dirty="0" smtClean="0"/>
              <a:t>Sunni Zentner, at </a:t>
            </a:r>
            <a:r>
              <a:rPr lang="en-US" dirty="0" smtClean="0">
                <a:hlinkClick r:id="rId3"/>
              </a:rPr>
              <a:t>Sunni.Zentner@da.ks.gov</a:t>
            </a:r>
            <a:r>
              <a:rPr lang="en-US" dirty="0" smtClean="0"/>
              <a:t> or </a:t>
            </a:r>
          </a:p>
          <a:p>
            <a:pPr lvl="1">
              <a:buFont typeface="Calibri" pitchFamily="34" charset="0"/>
              <a:buChar char="–"/>
              <a:defRPr/>
            </a:pPr>
            <a:r>
              <a:rPr lang="en-US" dirty="0" smtClean="0"/>
              <a:t>Lisa Kraus, at </a:t>
            </a:r>
            <a:r>
              <a:rPr lang="en-US" dirty="0" smtClean="0">
                <a:hlinkClick r:id="rId4"/>
              </a:rPr>
              <a:t>Lisa.Kraus@da.ks.gov</a:t>
            </a:r>
            <a:endParaRPr lang="en-US" dirty="0" smtClean="0"/>
          </a:p>
          <a:p>
            <a:pPr>
              <a:buNone/>
              <a:defRPr/>
            </a:pPr>
            <a:endParaRPr lang="en-US" sz="2400" dirty="0" smtClean="0"/>
          </a:p>
          <a:p>
            <a:pPr marL="571500" lvl="2" indent="-571500">
              <a:buFontTx/>
              <a:buNone/>
              <a:defRPr/>
            </a:pPr>
            <a:r>
              <a:rPr lang="en-US" sz="2400" dirty="0" smtClean="0"/>
              <a:t>       </a:t>
            </a:r>
          </a:p>
        </p:txBody>
      </p:sp>
      <p:pic>
        <p:nvPicPr>
          <p:cNvPr id="4" name="Picture 3" descr="SHARP_Logo_with_label.gif"/>
          <p:cNvPicPr>
            <a:picLocks noChangeAspect="1"/>
          </p:cNvPicPr>
          <p:nvPr/>
        </p:nvPicPr>
        <p:blipFill>
          <a:blip r:embed="rId5"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Questions</a:t>
            </a:r>
            <a:endParaRPr lang="en-US" dirty="0">
              <a:solidFill>
                <a:srgbClr val="FFC000"/>
              </a:solidFill>
            </a:endParaRPr>
          </a:p>
        </p:txBody>
      </p:sp>
      <p:sp>
        <p:nvSpPr>
          <p:cNvPr id="3" name="Content Placeholder 2"/>
          <p:cNvSpPr>
            <a:spLocks noGrp="1"/>
          </p:cNvSpPr>
          <p:nvPr>
            <p:ph idx="1"/>
          </p:nvPr>
        </p:nvSpPr>
        <p:spPr>
          <a:xfrm>
            <a:off x="457200" y="1447800"/>
            <a:ext cx="7010400" cy="4876800"/>
          </a:xfrm>
        </p:spPr>
        <p:txBody>
          <a:bodyPr>
            <a:normAutofit lnSpcReduction="10000"/>
          </a:bodyPr>
          <a:lstStyle/>
          <a:p>
            <a:endParaRPr lang="en-US" dirty="0" smtClean="0">
              <a:solidFill>
                <a:schemeClr val="accent3">
                  <a:lumMod val="40000"/>
                  <a:lumOff val="60000"/>
                </a:schemeClr>
              </a:solidFill>
            </a:endParaRPr>
          </a:p>
          <a:p>
            <a:pPr algn="ctr">
              <a:buNone/>
            </a:pPr>
            <a:r>
              <a:rPr lang="en-US" sz="25000" b="1" i="1" dirty="0" smtClean="0">
                <a:solidFill>
                  <a:srgbClr val="FFC000"/>
                </a:solidFill>
                <a:latin typeface="Algerian" pitchFamily="82" charset="0"/>
                <a:ea typeface="Arial Unicode MS" pitchFamily="34" charset="-128"/>
                <a:cs typeface="Arial Unicode MS" pitchFamily="34" charset="-128"/>
              </a:rPr>
              <a:t>?</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Overview</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a:buFont typeface="Calibri" pitchFamily="34" charset="0"/>
              <a:buChar char="–"/>
            </a:pPr>
            <a:endParaRPr lang="en-US" sz="1700" dirty="0" smtClean="0"/>
          </a:p>
          <a:p>
            <a:pPr>
              <a:buFont typeface="Calibri" pitchFamily="34" charset="0"/>
              <a:buChar char="–"/>
            </a:pPr>
            <a:r>
              <a:rPr lang="en-US" dirty="0" smtClean="0"/>
              <a:t>KPAYGL5C is distributed to agencies through Core FTP Pro, similar to other payroll and HR files.</a:t>
            </a:r>
          </a:p>
          <a:p>
            <a:pPr>
              <a:buFont typeface="Calibri" pitchFamily="34" charset="0"/>
              <a:buChar char="–"/>
            </a:pPr>
            <a:endParaRPr lang="en-US" sz="2200" dirty="0" smtClean="0"/>
          </a:p>
          <a:p>
            <a:pPr>
              <a:buFont typeface="Calibri" pitchFamily="34" charset="0"/>
              <a:buChar char="–"/>
            </a:pPr>
            <a:r>
              <a:rPr lang="en-US" dirty="0" smtClean="0"/>
              <a:t>The file is retained in Core FTP Pro for 30 days.   </a:t>
            </a:r>
          </a:p>
          <a:p>
            <a:pPr>
              <a:buFont typeface="Calibri" pitchFamily="34" charset="0"/>
              <a:buChar char="–"/>
            </a:pPr>
            <a:endParaRPr lang="en-US" sz="2200" dirty="0" smtClean="0"/>
          </a:p>
          <a:p>
            <a:pPr>
              <a:buFont typeface="Calibri" pitchFamily="34" charset="0"/>
              <a:buChar char="–"/>
            </a:pPr>
            <a:r>
              <a:rPr lang="en-US" dirty="0" smtClean="0"/>
              <a:t>The information reflects the accounting transactions created in SHARP that correspond to every paycheck that is funded by an agency.</a:t>
            </a:r>
          </a:p>
          <a:p>
            <a:pPr>
              <a:buFont typeface="Calibri" pitchFamily="34" charset="0"/>
              <a:buChar char="–"/>
            </a:pPr>
            <a:endParaRPr lang="en-US" sz="2200" dirty="0" smtClean="0"/>
          </a:p>
          <a:p>
            <a:pPr>
              <a:buFont typeface="Calibri" pitchFamily="34" charset="0"/>
              <a:buChar char="–"/>
            </a:pPr>
            <a:r>
              <a:rPr lang="en-US" dirty="0" smtClean="0"/>
              <a:t>When paychecks are split funded between two different agencies, program logic splits and sends the funding lines to only the funding agency.   </a:t>
            </a:r>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Overview</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pPr lvl="1"/>
            <a:endParaRPr lang="en-US" sz="2100" dirty="0" smtClean="0"/>
          </a:p>
          <a:p>
            <a:pPr>
              <a:buFont typeface="Calibri" pitchFamily="34" charset="0"/>
              <a:buChar char="–"/>
            </a:pPr>
            <a:r>
              <a:rPr lang="en-US" sz="3500" dirty="0" smtClean="0"/>
              <a:t>Journal IDs on the funding lines are the same Journal IDs processed in SMART for payroll.</a:t>
            </a:r>
          </a:p>
          <a:p>
            <a:pPr>
              <a:buFont typeface="Calibri" pitchFamily="34" charset="0"/>
              <a:buChar char="–"/>
            </a:pPr>
            <a:endParaRPr lang="en-US" sz="2500" dirty="0" smtClean="0"/>
          </a:p>
          <a:p>
            <a:pPr>
              <a:buFont typeface="Calibri" pitchFamily="34" charset="0"/>
              <a:buChar char="–"/>
            </a:pPr>
            <a:r>
              <a:rPr lang="en-US" sz="3500" dirty="0" smtClean="0"/>
              <a:t>KPAYGL5C contains the detail rows for the journals that are summarized (by matching </a:t>
            </a:r>
            <a:r>
              <a:rPr lang="en-US" sz="3500" dirty="0" err="1" smtClean="0"/>
              <a:t>chartfields</a:t>
            </a:r>
            <a:r>
              <a:rPr lang="en-US" sz="3500" dirty="0" smtClean="0"/>
              <a:t>) and sent to SMART.</a:t>
            </a:r>
          </a:p>
          <a:p>
            <a:pPr>
              <a:buFont typeface="Calibri" pitchFamily="34" charset="0"/>
              <a:buChar char="–"/>
            </a:pPr>
            <a:endParaRPr lang="en-US" sz="2500" dirty="0" smtClean="0"/>
          </a:p>
          <a:p>
            <a:pPr>
              <a:buFont typeface="Calibri" pitchFamily="34" charset="0"/>
              <a:buChar char="–"/>
            </a:pPr>
            <a:r>
              <a:rPr lang="en-US" sz="3500" dirty="0" smtClean="0"/>
              <a:t>When funding information is changed in SMART due to journal edit errors or budget errors, these changes are not reflected on the KPAYGL5C.</a:t>
            </a:r>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Timing of Files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a:bodyPr>
          <a:lstStyle/>
          <a:p>
            <a:endParaRPr lang="en-US" sz="3000" dirty="0" smtClean="0">
              <a:solidFill>
                <a:schemeClr val="accent3">
                  <a:lumMod val="40000"/>
                  <a:lumOff val="60000"/>
                </a:schemeClr>
              </a:solidFill>
            </a:endParaRPr>
          </a:p>
          <a:p>
            <a:pPr lvl="0">
              <a:buFont typeface="Calibri" pitchFamily="34" charset="0"/>
              <a:buChar char="–"/>
            </a:pPr>
            <a:r>
              <a:rPr lang="en-US" sz="3100" dirty="0" smtClean="0"/>
              <a:t>KPAYGL5C is created two times each pay period</a:t>
            </a:r>
          </a:p>
          <a:p>
            <a:pPr lvl="1">
              <a:buFont typeface="Arial" pitchFamily="34" charset="0"/>
              <a:buChar char="•"/>
            </a:pPr>
            <a:r>
              <a:rPr lang="en-US" sz="3100" dirty="0" smtClean="0"/>
              <a:t>Following the on-cycle</a:t>
            </a:r>
          </a:p>
          <a:p>
            <a:pPr lvl="1">
              <a:buFont typeface="Arial" pitchFamily="34" charset="0"/>
              <a:buChar char="•"/>
            </a:pPr>
            <a:r>
              <a:rPr lang="en-US" sz="3100" dirty="0" smtClean="0"/>
              <a:t>Following the completion of Off-Cycle ‘C’</a:t>
            </a:r>
          </a:p>
          <a:p>
            <a:pPr lvl="0">
              <a:buFont typeface="Calibri" pitchFamily="34" charset="0"/>
              <a:buChar char="–"/>
            </a:pPr>
            <a:endParaRPr lang="en-US" sz="3100" dirty="0" smtClean="0"/>
          </a:p>
          <a:p>
            <a:pPr>
              <a:buFont typeface="Calibri" pitchFamily="34" charset="0"/>
              <a:buChar char="–"/>
            </a:pPr>
            <a:r>
              <a:rPr lang="en-US" sz="3100" dirty="0" smtClean="0"/>
              <a:t>The timing for this file could be slightly different when holidays alter the processing schedule.</a:t>
            </a:r>
          </a:p>
          <a:p>
            <a:pPr lvl="1">
              <a:buNone/>
            </a:pPr>
            <a:endParaRPr lang="en-US" sz="2500" dirty="0" smtClean="0"/>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Timing of Files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endParaRPr lang="en-US" sz="3000" dirty="0" smtClean="0">
              <a:solidFill>
                <a:schemeClr val="accent3">
                  <a:lumMod val="40000"/>
                  <a:lumOff val="60000"/>
                </a:schemeClr>
              </a:solidFill>
            </a:endParaRPr>
          </a:p>
          <a:p>
            <a:pPr lvl="0">
              <a:buNone/>
            </a:pPr>
            <a:r>
              <a:rPr lang="en-US" sz="3300" b="1" dirty="0" smtClean="0"/>
              <a:t>First File:  The weekend of payroll confirm</a:t>
            </a:r>
          </a:p>
          <a:p>
            <a:pPr lvl="0">
              <a:buFontTx/>
              <a:buChar char="-"/>
            </a:pPr>
            <a:endParaRPr lang="en-US" sz="2600" dirty="0" smtClean="0"/>
          </a:p>
          <a:p>
            <a:pPr>
              <a:buFont typeface="Calibri" pitchFamily="34" charset="0"/>
              <a:buChar char="–"/>
            </a:pPr>
            <a:r>
              <a:rPr lang="en-US" sz="3100" dirty="0" smtClean="0"/>
              <a:t>Example:  For the pay period ending April 28</a:t>
            </a:r>
            <a:r>
              <a:rPr lang="en-US" sz="3100" baseline="30000" dirty="0" smtClean="0"/>
              <a:t>th</a:t>
            </a:r>
            <a:r>
              <a:rPr lang="en-US" sz="3100" dirty="0" smtClean="0"/>
              <a:t>, 2012, the first file was generated on Saturday, May 5</a:t>
            </a:r>
            <a:r>
              <a:rPr lang="en-US" sz="3100" baseline="30000" dirty="0" smtClean="0"/>
              <a:t>th</a:t>
            </a:r>
            <a:r>
              <a:rPr lang="en-US" sz="3100" dirty="0" smtClean="0"/>
              <a:t>.</a:t>
            </a:r>
          </a:p>
          <a:p>
            <a:pPr>
              <a:buNone/>
            </a:pPr>
            <a:r>
              <a:rPr lang="en-US" sz="3100" dirty="0" smtClean="0"/>
              <a:t> </a:t>
            </a:r>
          </a:p>
          <a:p>
            <a:pPr>
              <a:buFont typeface="Calibri" pitchFamily="34" charset="0"/>
              <a:buChar char="–"/>
            </a:pPr>
            <a:r>
              <a:rPr lang="en-US" sz="3100" dirty="0" smtClean="0"/>
              <a:t>The first file does </a:t>
            </a:r>
            <a:r>
              <a:rPr lang="en-US" sz="3100" u="sng" dirty="0" smtClean="0"/>
              <a:t>not</a:t>
            </a:r>
            <a:r>
              <a:rPr lang="en-US" sz="3100" dirty="0" smtClean="0"/>
              <a:t> include Journal IDs since the file is created prior to sending the data to SMART.</a:t>
            </a:r>
          </a:p>
          <a:p>
            <a:pPr>
              <a:buFont typeface="Calibri" pitchFamily="34" charset="0"/>
              <a:buChar char="–"/>
            </a:pPr>
            <a:endParaRPr lang="en-US" sz="3100" dirty="0" smtClean="0"/>
          </a:p>
          <a:p>
            <a:pPr>
              <a:buFont typeface="Calibri" pitchFamily="34" charset="0"/>
              <a:buChar char="–"/>
            </a:pPr>
            <a:r>
              <a:rPr lang="en-US" sz="3100" dirty="0" smtClean="0"/>
              <a:t>The first file includes only on-cycle paychecks.</a:t>
            </a:r>
          </a:p>
          <a:p>
            <a:pPr>
              <a:buFont typeface="Calibri" pitchFamily="34" charset="0"/>
              <a:buChar char="–"/>
            </a:pPr>
            <a:endParaRPr lang="en-US" sz="3100" dirty="0" smtClean="0"/>
          </a:p>
          <a:p>
            <a:pPr>
              <a:buFont typeface="Calibri" pitchFamily="34" charset="0"/>
              <a:buChar char="–"/>
            </a:pPr>
            <a:r>
              <a:rPr lang="en-US" sz="3100" dirty="0" smtClean="0"/>
              <a:t>Some agencies use this first file to get total expenditures for federal funds in order to request federal draw-downs.</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dirty="0" smtClean="0">
                <a:solidFill>
                  <a:srgbClr val="FFC000"/>
                </a:solidFill>
              </a:rPr>
              <a:t>KPAYGL5C – Timing of Files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endParaRPr lang="en-US" sz="1900" dirty="0" smtClean="0">
              <a:solidFill>
                <a:schemeClr val="accent3">
                  <a:lumMod val="40000"/>
                  <a:lumOff val="60000"/>
                </a:schemeClr>
              </a:solidFill>
            </a:endParaRPr>
          </a:p>
          <a:p>
            <a:pPr lvl="0">
              <a:buNone/>
            </a:pPr>
            <a:r>
              <a:rPr lang="en-US" sz="3300" b="1" dirty="0" smtClean="0"/>
              <a:t>Second File:  Two days after Off-Cycle ‘C’ for the pay period</a:t>
            </a:r>
          </a:p>
          <a:p>
            <a:pPr lvl="1">
              <a:buNone/>
            </a:pPr>
            <a:endParaRPr lang="en-US" sz="2000" dirty="0" smtClean="0"/>
          </a:p>
          <a:p>
            <a:pPr>
              <a:buFont typeface="Calibri" pitchFamily="34" charset="0"/>
              <a:buChar char="–"/>
            </a:pPr>
            <a:r>
              <a:rPr lang="en-US" dirty="0" smtClean="0"/>
              <a:t>Example:  For the pay period ending April 28</a:t>
            </a:r>
            <a:r>
              <a:rPr lang="en-US" baseline="30000" dirty="0" smtClean="0"/>
              <a:t>th</a:t>
            </a:r>
            <a:r>
              <a:rPr lang="en-US" dirty="0" smtClean="0"/>
              <a:t>, 2012, the second file was generated on Wednesday evening, May 16</a:t>
            </a:r>
            <a:r>
              <a:rPr lang="en-US" baseline="30000" dirty="0" smtClean="0"/>
              <a:t>th</a:t>
            </a:r>
            <a:r>
              <a:rPr lang="en-US" dirty="0" smtClean="0"/>
              <a:t>.  Off-cycle ‘C’ was processed on Monday night, May 14</a:t>
            </a:r>
            <a:r>
              <a:rPr lang="en-US" baseline="30000" dirty="0" smtClean="0"/>
              <a:t>th</a:t>
            </a:r>
            <a:r>
              <a:rPr lang="en-US" dirty="0" smtClean="0"/>
              <a:t>.</a:t>
            </a:r>
          </a:p>
          <a:p>
            <a:pPr>
              <a:buFont typeface="Calibri" pitchFamily="34" charset="0"/>
              <a:buChar char="–"/>
            </a:pPr>
            <a:endParaRPr lang="en-US" dirty="0" smtClean="0"/>
          </a:p>
          <a:p>
            <a:pPr>
              <a:buFont typeface="Calibri" pitchFamily="34" charset="0"/>
              <a:buChar char="–"/>
            </a:pPr>
            <a:r>
              <a:rPr lang="en-US" dirty="0" smtClean="0"/>
              <a:t>This file includes all activity for the pay period.  It includes all transactions for the on-cycle and off-cycles A, B, and C.</a:t>
            </a:r>
          </a:p>
          <a:p>
            <a:pPr>
              <a:buFont typeface="Calibri" pitchFamily="34" charset="0"/>
              <a:buChar char="–"/>
            </a:pPr>
            <a:endParaRPr lang="en-US" dirty="0" smtClean="0"/>
          </a:p>
          <a:p>
            <a:pPr>
              <a:buFont typeface="Calibri" pitchFamily="34" charset="0"/>
              <a:buChar char="–"/>
            </a:pPr>
            <a:r>
              <a:rPr lang="en-US" dirty="0" smtClean="0"/>
              <a:t>Journal ID is included for all transactions.</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File Versions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25000" lnSpcReduction="20000"/>
          </a:bodyPr>
          <a:lstStyle/>
          <a:p>
            <a:pPr>
              <a:buNone/>
            </a:pPr>
            <a:r>
              <a:rPr lang="en-US" sz="8600" b="1" dirty="0" smtClean="0"/>
              <a:t>Older Version:</a:t>
            </a:r>
          </a:p>
          <a:p>
            <a:endParaRPr lang="en-US" sz="2000" b="1" dirty="0" smtClean="0"/>
          </a:p>
          <a:p>
            <a:pPr>
              <a:buFont typeface="Calibri" pitchFamily="34" charset="0"/>
              <a:buChar char="–"/>
            </a:pPr>
            <a:r>
              <a:rPr lang="en-US" sz="7600" dirty="0" smtClean="0"/>
              <a:t>Generated in a flat file format.</a:t>
            </a:r>
          </a:p>
          <a:p>
            <a:pPr>
              <a:buFont typeface="Calibri" pitchFamily="34" charset="0"/>
              <a:buChar char="–"/>
            </a:pPr>
            <a:endParaRPr lang="en-US" sz="7600" dirty="0" smtClean="0"/>
          </a:p>
          <a:p>
            <a:pPr>
              <a:buFont typeface="Calibri" pitchFamily="34" charset="0"/>
              <a:buChar char="–"/>
            </a:pPr>
            <a:r>
              <a:rPr lang="en-US" sz="7600" dirty="0" smtClean="0"/>
              <a:t>Does not contain column labels on the top row of the file.</a:t>
            </a:r>
          </a:p>
          <a:p>
            <a:pPr>
              <a:buFont typeface="Calibri" pitchFamily="34" charset="0"/>
              <a:buChar char="–"/>
            </a:pPr>
            <a:endParaRPr lang="en-US" sz="7600" dirty="0" smtClean="0"/>
          </a:p>
          <a:p>
            <a:pPr>
              <a:buFont typeface="Calibri" pitchFamily="34" charset="0"/>
              <a:buChar char="–"/>
            </a:pPr>
            <a:r>
              <a:rPr lang="en-US" sz="7600" dirty="0" smtClean="0"/>
              <a:t>Contains ALL accounting transactions, including expenditure, liability, and cash rows.</a:t>
            </a:r>
          </a:p>
          <a:p>
            <a:pPr>
              <a:buFont typeface="Calibri" pitchFamily="34" charset="0"/>
              <a:buChar char="–"/>
            </a:pPr>
            <a:endParaRPr lang="en-US" sz="7600" dirty="0" smtClean="0"/>
          </a:p>
          <a:p>
            <a:pPr>
              <a:buFont typeface="Calibri" pitchFamily="34" charset="0"/>
              <a:buChar char="–"/>
            </a:pPr>
            <a:r>
              <a:rPr lang="en-US" sz="7600" dirty="0" smtClean="0"/>
              <a:t>Contains every data field that is on the payroll accounting table, including many fields that are empty, and some fields that are not needed for agency use.</a:t>
            </a:r>
          </a:p>
          <a:p>
            <a:pPr>
              <a:buFont typeface="Calibri" pitchFamily="34" charset="0"/>
              <a:buChar char="–"/>
            </a:pPr>
            <a:endParaRPr lang="en-US" sz="7600" dirty="0" smtClean="0"/>
          </a:p>
          <a:p>
            <a:pPr>
              <a:buFont typeface="Calibri" pitchFamily="34" charset="0"/>
              <a:buChar char="–"/>
            </a:pPr>
            <a:r>
              <a:rPr lang="en-US" sz="7600" dirty="0" smtClean="0"/>
              <a:t>Many agencies using this version of the file have created macros in Excel to open and format the file, and even to eliminate some of the fields they don’t need.</a:t>
            </a:r>
          </a:p>
          <a:p>
            <a:pPr>
              <a:buFont typeface="Calibri" pitchFamily="34" charset="0"/>
              <a:buChar char="–"/>
            </a:pPr>
            <a:endParaRPr lang="en-US" sz="7600" dirty="0" smtClean="0"/>
          </a:p>
          <a:p>
            <a:pPr>
              <a:buFont typeface="Calibri" pitchFamily="34" charset="0"/>
              <a:buChar char="–"/>
            </a:pPr>
            <a:r>
              <a:rPr lang="en-US" sz="7600" dirty="0" smtClean="0"/>
              <a:t>Opening the file manually using Excel can be tedious.  It is helpful to have the file layout to refer to in order to determine where column breaks need to be inserted.</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File Versions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buNone/>
            </a:pPr>
            <a:r>
              <a:rPr lang="en-US" sz="2900" b="1" dirty="0" smtClean="0"/>
              <a:t>Newer Version:</a:t>
            </a:r>
          </a:p>
          <a:p>
            <a:pPr>
              <a:buNone/>
            </a:pPr>
            <a:endParaRPr lang="en-US" sz="2400" b="1" dirty="0" smtClean="0"/>
          </a:p>
          <a:p>
            <a:pPr>
              <a:buFont typeface="Calibri" pitchFamily="34" charset="0"/>
              <a:buChar char="–"/>
            </a:pPr>
            <a:r>
              <a:rPr lang="en-US" sz="2400" dirty="0" smtClean="0"/>
              <a:t>Generated in a comma delimited (CSV) file format. </a:t>
            </a:r>
          </a:p>
          <a:p>
            <a:pPr>
              <a:buFont typeface="Calibri" pitchFamily="34" charset="0"/>
              <a:buChar char="–"/>
            </a:pPr>
            <a:endParaRPr lang="en-US" sz="2400" dirty="0" smtClean="0"/>
          </a:p>
          <a:p>
            <a:pPr>
              <a:buFont typeface="Calibri" pitchFamily="34" charset="0"/>
              <a:buChar char="–"/>
            </a:pPr>
            <a:r>
              <a:rPr lang="en-US" sz="2400" dirty="0" smtClean="0"/>
              <a:t>Contains column labels in the top row for each data element.</a:t>
            </a:r>
          </a:p>
          <a:p>
            <a:pPr>
              <a:buFont typeface="Calibri" pitchFamily="34" charset="0"/>
              <a:buChar char="–"/>
            </a:pPr>
            <a:endParaRPr lang="en-US" sz="2400" dirty="0" smtClean="0"/>
          </a:p>
          <a:p>
            <a:pPr>
              <a:buFont typeface="Calibri" pitchFamily="34" charset="0"/>
              <a:buChar char="–"/>
            </a:pPr>
            <a:r>
              <a:rPr lang="en-US" sz="2400" dirty="0" smtClean="0"/>
              <a:t>Contains only expenditure accounting transactions.</a:t>
            </a:r>
          </a:p>
          <a:p>
            <a:pPr>
              <a:buFont typeface="Calibri" pitchFamily="34" charset="0"/>
              <a:buChar char="–"/>
            </a:pPr>
            <a:endParaRPr lang="en-US" sz="2400" dirty="0" smtClean="0"/>
          </a:p>
          <a:p>
            <a:pPr>
              <a:buFont typeface="Calibri" pitchFamily="34" charset="0"/>
              <a:buChar char="–"/>
            </a:pPr>
            <a:r>
              <a:rPr lang="en-US" sz="2400" dirty="0" smtClean="0"/>
              <a:t>Contains a subset of the data fields from the payroll accounting table.  The fields that were eliminated in this version of the file were fields typically not needed by agencies.</a:t>
            </a:r>
          </a:p>
          <a:p>
            <a:pPr>
              <a:buFont typeface="Calibri" pitchFamily="34" charset="0"/>
              <a:buChar char="–"/>
            </a:pPr>
            <a:endParaRPr lang="en-US" sz="2400" dirty="0" smtClean="0"/>
          </a:p>
          <a:p>
            <a:pPr>
              <a:buFont typeface="Calibri" pitchFamily="34" charset="0"/>
              <a:buChar char="–"/>
            </a:pPr>
            <a:r>
              <a:rPr lang="en-US" sz="2400" dirty="0" smtClean="0"/>
              <a:t>Simple to open using Excel.  Since the file is comma delimited, column dividers are inserted automatically.</a:t>
            </a: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3232</TotalTime>
  <Words>1246</Words>
  <Application>Microsoft Office PowerPoint</Application>
  <PresentationFormat>On-screen Show (4:3)</PresentationFormat>
  <Paragraphs>195</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SHARP KPAYGL5C File</vt:lpstr>
      <vt:lpstr>KPAYGL5C - Background</vt:lpstr>
      <vt:lpstr>KPAYGL5C - Overview</vt:lpstr>
      <vt:lpstr>KPAYGL5C – Overview</vt:lpstr>
      <vt:lpstr>KPAYGL5C – Timing of Files</vt:lpstr>
      <vt:lpstr>KPAYGL5C – Timing of Files</vt:lpstr>
      <vt:lpstr>KPAYGL5C – Timing of Files</vt:lpstr>
      <vt:lpstr>KPAYGL5C – File Versions</vt:lpstr>
      <vt:lpstr>KPAYGL5C – File Versions</vt:lpstr>
      <vt:lpstr>KPAYGL5C – Roll-Out</vt:lpstr>
      <vt:lpstr>KPAYGL5C – Use of File</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Data Elements</vt:lpstr>
      <vt:lpstr>KPAYGL5C – Tips &amp; Tricks</vt:lpstr>
      <vt:lpstr>KPAYGL5C – Tips &amp; Tricks</vt:lpstr>
      <vt:lpstr>KPAYGL5C – Info/Contacts</vt:lpstr>
      <vt:lpstr>Questions</vt:lpstr>
    </vt:vector>
  </TitlesOfParts>
  <Company>State of Kansas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Olson</dc:title>
  <dc:creator>George Vega</dc:creator>
  <cp:lastModifiedBy>Kansas State Fire Marshal</cp:lastModifiedBy>
  <cp:revision>332</cp:revision>
  <dcterms:created xsi:type="dcterms:W3CDTF">2009-09-29T20:46:39Z</dcterms:created>
  <dcterms:modified xsi:type="dcterms:W3CDTF">2012-05-15T15:10:54Z</dcterms:modified>
</cp:coreProperties>
</file>