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4" r:id="rId3"/>
    <p:sldId id="331" r:id="rId4"/>
    <p:sldId id="276" r:id="rId5"/>
    <p:sldId id="279" r:id="rId6"/>
    <p:sldId id="283" r:id="rId7"/>
    <p:sldId id="312" r:id="rId8"/>
    <p:sldId id="313" r:id="rId9"/>
    <p:sldId id="286" r:id="rId10"/>
    <p:sldId id="294" r:id="rId11"/>
    <p:sldId id="314" r:id="rId12"/>
    <p:sldId id="324" r:id="rId13"/>
    <p:sldId id="329" r:id="rId14"/>
    <p:sldId id="316" r:id="rId15"/>
    <p:sldId id="325" r:id="rId16"/>
    <p:sldId id="353" r:id="rId17"/>
    <p:sldId id="345" r:id="rId18"/>
    <p:sldId id="351" r:id="rId19"/>
    <p:sldId id="32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22F"/>
    <a:srgbClr val="C0504D"/>
    <a:srgbClr val="F37C19"/>
    <a:srgbClr val="FEDC2F"/>
    <a:srgbClr val="74BC36"/>
    <a:srgbClr val="15A872"/>
    <a:srgbClr val="13A0D2"/>
    <a:srgbClr val="0B5AAA"/>
    <a:srgbClr val="6A5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39" autoAdjust="0"/>
  </p:normalViewPr>
  <p:slideViewPr>
    <p:cSldViewPr snapToGrid="0" snapToObjects="1">
      <p:cViewPr>
        <p:scale>
          <a:sx n="90" d="100"/>
          <a:sy n="90" d="100"/>
        </p:scale>
        <p:origin x="-1104" y="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11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7DFF51A-293D-4AE9-87C7-444D42596FB4}" type="datetime1">
              <a:rPr lang="en-US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E8A57DE-8FF7-472F-B3F5-BBC83F70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5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D0F2ED3-F1D1-41BC-9657-F13DDDEA61C7}" type="datetime1">
              <a:rPr lang="en-US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830234B-917E-4C20-AC6E-736D341EB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9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3925F-BF12-4BBA-9EE8-BDAC138AF146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DD3A3-00E8-4A49-968E-E6ECF5CE4D91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EDDBC-231A-44B4-8043-1A9E8F33107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E0BA-FA62-4D0D-A284-8CC0464E21D1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9BC70-0878-4563-BA59-06576CA32D4B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E7A05-4210-4BD3-A619-65BB8B538C9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FB43E-101E-4FA8-9896-884C4954AA79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x7.5arc_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66688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714" y="2130425"/>
            <a:ext cx="77724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714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C3C3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23134-BEE5-4ED7-970E-CF1BAEBFA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3F128-B7D9-456D-9CEA-FEDF89980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1"/>
            <a:ext cx="8229600" cy="979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133475"/>
            <a:ext cx="8229600" cy="48085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CE71-B5BF-41D6-94C4-96BD5CE5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41148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Bank of America Merchant Services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w/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869" y="1121406"/>
            <a:ext cx="7519715" cy="351836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>
              <a:buNone/>
              <a:defRPr>
                <a:solidFill>
                  <a:schemeClr val="accent6"/>
                </a:solidFill>
              </a:defRPr>
            </a:lvl2pPr>
            <a:lvl3pPr>
              <a:buNone/>
              <a:defRPr>
                <a:solidFill>
                  <a:schemeClr val="accent6"/>
                </a:solidFill>
              </a:defRPr>
            </a:lvl3pPr>
            <a:lvl4pPr>
              <a:buNone/>
              <a:defRPr>
                <a:solidFill>
                  <a:schemeClr val="accent6"/>
                </a:solidFill>
              </a:defRPr>
            </a:lvl4pPr>
            <a:lvl5pPr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68869" y="1674292"/>
            <a:ext cx="7519715" cy="4503494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400" y="573361"/>
            <a:ext cx="736408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9205" rIns="0" bIns="49205" numCol="1" anchor="b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5092" y="1473242"/>
            <a:ext cx="7613488" cy="47045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x7.5arc_cover2.jpg"/>
          <p:cNvPicPr>
            <a:picLocks noChangeAspect="1"/>
          </p:cNvPicPr>
          <p:nvPr userDrawn="1"/>
        </p:nvPicPr>
        <p:blipFill>
          <a:blip r:embed="rId2"/>
          <a:srcRect t="1852" b="72487"/>
          <a:stretch>
            <a:fillRect/>
          </a:stretch>
        </p:blipFill>
        <p:spPr bwMode="auto">
          <a:xfrm>
            <a:off x="0" y="0"/>
            <a:ext cx="91440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0D298-57E3-4B2A-8EBD-9C5265444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0x7.5arc_section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16663" y="56007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99" y="2294467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F0227-D2F9-4CF0-93E7-FFA1E253E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82F6-D9D5-4E62-8EAD-2D734C9D4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1BE2E-4F14-4FAD-A126-6B548003E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9553-855C-46F1-B9D8-017608E6B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031F-E14C-4B79-A0C7-C8CD6BCE9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Bank of America Merchant Services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2402-FDD7-4C25-8347-9F38E73FC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10x7.5arc_text2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6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cs typeface="Arial" charset="0"/>
              </a:defRPr>
            </a:lvl1pPr>
          </a:lstStyle>
          <a:p>
            <a:fld id="{FCBBA5B5-8EC5-4F90-B813-A4B4410607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9" r:id="rId12"/>
    <p:sldLayoutId id="2147483751" r:id="rId13"/>
    <p:sldLayoutId id="2147483752" r:id="rId1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3C3C3B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3C3C3B"/>
          </a:solidFill>
          <a:latin typeface="Arial" charset="0"/>
          <a:ea typeface="ＭＳ Ｐゴシック" charset="-128"/>
        </a:defRPr>
      </a:lvl9pPr>
    </p:titleStyle>
    <p:bodyStyle>
      <a:lvl1pPr marL="163513" indent="-163513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kern="1200">
          <a:solidFill>
            <a:srgbClr val="3C3C3B"/>
          </a:solidFill>
          <a:latin typeface="Arial"/>
          <a:ea typeface="ＭＳ Ｐゴシック" charset="-128"/>
          <a:cs typeface="Arial"/>
        </a:defRPr>
      </a:lvl1pPr>
      <a:lvl2pPr marL="557213" indent="-1905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3C3C3B"/>
          </a:solidFill>
          <a:latin typeface="Arial"/>
          <a:ea typeface="ＭＳ Ｐゴシック" charset="-128"/>
          <a:cs typeface="Arial"/>
        </a:defRPr>
      </a:lvl2pPr>
      <a:lvl3pPr marL="95885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rgbClr val="3C3C3B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C3C3B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C3C3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isecuritystandards.org/security_standards/vpa/" TargetMode="External"/><Relationship Id="rId13" Type="http://schemas.openxmlformats.org/officeDocument/2006/relationships/hyperlink" Target="http://www.discovernetwork.com/fraudsecurity/disc.html" TargetMode="External"/><Relationship Id="rId3" Type="http://schemas.openxmlformats.org/officeDocument/2006/relationships/hyperlink" Target="https://www.pcisecuritystandards.org/" TargetMode="External"/><Relationship Id="rId7" Type="http://schemas.openxmlformats.org/officeDocument/2006/relationships/hyperlink" Target="https://www.pcisecuritystandards.org/qsa_asv/find_one.shtml" TargetMode="External"/><Relationship Id="rId12" Type="http://schemas.openxmlformats.org/officeDocument/2006/relationships/hyperlink" Target="http://www.mastercard.com/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cisecuritystandards.org/documents/Tokenization_Guidelines_Info_Supplement.pdf" TargetMode="External"/><Relationship Id="rId11" Type="http://schemas.openxmlformats.org/officeDocument/2006/relationships/hyperlink" Target="http://www.visa.com/cisp" TargetMode="External"/><Relationship Id="rId5" Type="http://schemas.openxmlformats.org/officeDocument/2006/relationships/hyperlink" Target="https://www.pcisecuritystandards.org/documents/P2PE_Hardware_Solution_%20Requirements_Initial_Release.pdf" TargetMode="External"/><Relationship Id="rId10" Type="http://schemas.openxmlformats.org/officeDocument/2006/relationships/hyperlink" Target="https://www.pcisecuritystandards.org/documents/navigating_dss_v20.pdf" TargetMode="External"/><Relationship Id="rId4" Type="http://schemas.openxmlformats.org/officeDocument/2006/relationships/hyperlink" Target="https://www.pcisecuritystandards.org/documents/pa-dss_mobile_apps-faqs.pdf" TargetMode="External"/><Relationship Id="rId9" Type="http://schemas.openxmlformats.org/officeDocument/2006/relationships/hyperlink" Target="https://www.pcisecuritystandards.org/security_standards/ped/index.shtml" TargetMode="External"/><Relationship Id="rId14" Type="http://schemas.openxmlformats.org/officeDocument/2006/relationships/hyperlink" Target="https://www209.americanexpress.com/merchant/singlevoice/dsw/FrontServlet?request_type=dsw&amp;pg_nm=merchinfo&amp;ln=en&amp;frm=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057399"/>
            <a:ext cx="8009467" cy="3395134"/>
          </a:xfrm>
        </p:spPr>
        <p:txBody>
          <a:bodyPr>
            <a:normAutofit fontScale="90000"/>
          </a:bodyPr>
          <a:lstStyle/>
          <a:p>
            <a:pPr indent="-228570">
              <a:defRPr/>
            </a:pPr>
            <a:r>
              <a:rPr lang="en-US" sz="2200" dirty="0">
                <a:latin typeface="+mn-lt"/>
              </a:rPr>
              <a:t/>
            </a:r>
            <a:br>
              <a:rPr lang="en-US" sz="2200" dirty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dirty="0" smtClean="0"/>
              <a:t>Protecting Your Customers’ Card Data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ASTRA Presentation 05.14.2013</a:t>
            </a: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Brian Chapman and Peter O’Rourke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228600" y="3657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/>
          <a:lstStyle/>
          <a:p>
            <a:pPr marL="571427">
              <a:spcBef>
                <a:spcPct val="50000"/>
              </a:spcBef>
              <a:buClr>
                <a:srgbClr val="D4001A"/>
              </a:buClr>
              <a:defRPr/>
            </a:pPr>
            <a:endParaRPr lang="en-US" sz="1200" b="1" dirty="0">
              <a:solidFill>
                <a:schemeClr val="tx1"/>
              </a:solidFill>
              <a:latin typeface="+mn-lt"/>
              <a:ea typeface="ＭＳ Ｐゴシック" pitchFamily="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D4001A"/>
              </a:buClr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112" charset="-128"/>
              <a:cs typeface="+mn-cs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D4001A"/>
              </a:buClr>
            </a:pPr>
            <a:endParaRPr lang="en-US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45268"/>
            <a:ext cx="4800600" cy="598488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PCI Reference Websites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1000" y="1234298"/>
            <a:ext cx="8229600" cy="57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>
            <a:spAutoFit/>
          </a:bodyPr>
          <a:lstStyle/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>
                <a:solidFill>
                  <a:schemeClr val="tx1"/>
                </a:solidFill>
              </a:rPr>
              <a:t>PCI Security Standards Council: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200" i="1" dirty="0" smtClean="0">
                <a:solidFill>
                  <a:schemeClr val="tx1"/>
                </a:solidFill>
                <a:hlinkClick r:id="rId3"/>
              </a:rPr>
              <a:t>www.pcisecuritystandards.org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>
                <a:solidFill>
                  <a:schemeClr val="tx1"/>
                </a:solidFill>
              </a:rPr>
              <a:t>PCI Mobile PA-DSS FAQs: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i="1" dirty="0" smtClean="0">
                <a:hlinkClick r:id="rId4"/>
              </a:rPr>
              <a:t>://www.pcisecuritystandards.org/documents/pa-dss_mobile_apps-faqs.pdf</a:t>
            </a:r>
            <a:endParaRPr lang="en-US" sz="1200" i="1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Point 2 Point Encryption: </a:t>
            </a:r>
            <a:r>
              <a:rPr lang="en-US" sz="1200" i="1" dirty="0" smtClean="0">
                <a:hlinkClick r:id="rId5"/>
              </a:rPr>
              <a:t>https://www.pcisecuritystandards.org/documents/P2PE_Hardware_Solution_%20Requirements_Initial_Release.pdf</a:t>
            </a:r>
            <a:endParaRPr lang="en-US" sz="1200" i="1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PCI DSS Tokenization Guidelines: </a:t>
            </a:r>
            <a:r>
              <a:rPr lang="en-US" sz="1200" i="1" dirty="0" smtClean="0">
                <a:hlinkClick r:id="rId6"/>
              </a:rPr>
              <a:t>https://www.pcisecuritystandards.org/documents/Tokenization_Guidelines_Info_Supplement.pdf</a:t>
            </a:r>
            <a:endParaRPr lang="en-US" sz="1200" i="1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Approved Scanning Vendors and Qualified Security Assessors:</a:t>
            </a:r>
            <a:r>
              <a:rPr lang="en-US" sz="1200" dirty="0" smtClean="0"/>
              <a:t> </a:t>
            </a:r>
            <a:r>
              <a:rPr lang="en-US" sz="1200" i="1" dirty="0" smtClean="0">
                <a:hlinkClick r:id="rId7"/>
              </a:rPr>
              <a:t>https://www.pcisecuritystandards.org/qsa_asv/find_one.shtml</a:t>
            </a:r>
            <a:endParaRPr lang="en-US" sz="1200" i="1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Validated List of Payment Applications:</a:t>
            </a:r>
            <a:r>
              <a:rPr lang="en-US" sz="1200" dirty="0" smtClean="0"/>
              <a:t> </a:t>
            </a:r>
            <a:r>
              <a:rPr lang="en-US" sz="1200" i="1" dirty="0" smtClean="0">
                <a:hlinkClick r:id="rId8"/>
              </a:rPr>
              <a:t>https://www.pcisecuritystandards.org/security_standards/vpa/</a:t>
            </a:r>
            <a:endParaRPr lang="en-US" sz="1200" i="1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List of PCI SSC Approved PIN Transaction Security Devices: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9"/>
              </a:rPr>
              <a:t>https://www.pcisecuritystandards.org/security_standards/ped/index.shtml</a:t>
            </a:r>
            <a:endParaRPr lang="en-US" sz="1200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/>
              <a:t>Navigating the PCI DSS: </a:t>
            </a:r>
            <a:r>
              <a:rPr lang="en-US" sz="1200" dirty="0" smtClean="0">
                <a:hlinkClick r:id="rId10"/>
              </a:rPr>
              <a:t>https://www.pcisecuritystandards.org/documents/navigating_dss_v20.pdf</a:t>
            </a:r>
            <a:endParaRPr lang="en-US" sz="1200" dirty="0" smtClean="0"/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>
                <a:solidFill>
                  <a:schemeClr val="tx1"/>
                </a:solidFill>
              </a:rPr>
              <a:t>Visa CISP: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hlinkClick r:id="rId11"/>
              </a:rPr>
              <a:t>www.visa.com/cisp</a:t>
            </a:r>
            <a:endParaRPr lang="en-US" sz="1200" i="1" dirty="0">
              <a:solidFill>
                <a:schemeClr val="tx1"/>
              </a:solidFill>
            </a:endParaRPr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>
                <a:solidFill>
                  <a:schemeClr val="tx1"/>
                </a:solidFill>
              </a:rPr>
              <a:t>MasterCard SDP: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  <a:hlinkClick r:id="rId12"/>
              </a:rPr>
              <a:t>www.MasterCard.com/SDP</a:t>
            </a:r>
            <a:endParaRPr lang="en-US" sz="1200" i="1" dirty="0">
              <a:solidFill>
                <a:schemeClr val="tx1"/>
              </a:solidFill>
            </a:endParaRPr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 smtClean="0">
                <a:solidFill>
                  <a:schemeClr val="tx1"/>
                </a:solidFill>
              </a:rPr>
              <a:t>Discover </a:t>
            </a:r>
            <a:r>
              <a:rPr lang="en-US" sz="1200" b="1" dirty="0">
                <a:solidFill>
                  <a:schemeClr val="tx1"/>
                </a:solidFill>
              </a:rPr>
              <a:t>DISC: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  <a:hlinkClick r:id="rId13"/>
              </a:rPr>
              <a:t>http://www.discovernetwork.com/fraudsecurity/disc.html</a:t>
            </a:r>
            <a:endParaRPr lang="en-US" sz="1200" i="1" dirty="0">
              <a:solidFill>
                <a:schemeClr val="tx1"/>
              </a:solidFill>
            </a:endParaRPr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r>
              <a:rPr lang="en-US" sz="1200" b="1" dirty="0">
                <a:solidFill>
                  <a:schemeClr val="tx1"/>
                </a:solidFill>
              </a:rPr>
              <a:t>American Express DSOP:</a:t>
            </a:r>
            <a:r>
              <a:rPr lang="en-US" sz="1200" b="1" i="1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  <a:hlinkClick r:id="rId14"/>
              </a:rPr>
              <a:t>https://www209.americanexpress.com/merchant/singlevoice/dsw/FrontServlet?request_type=dsw&amp;pg_nm=merchinfo&amp;ln=en&amp;frm=US</a:t>
            </a:r>
            <a:endParaRPr lang="en-US" sz="1200" i="1" dirty="0">
              <a:solidFill>
                <a:schemeClr val="tx1"/>
              </a:solidFill>
            </a:endParaRPr>
          </a:p>
          <a:p>
            <a:pPr marL="227013" indent="-227013">
              <a:lnSpc>
                <a:spcPct val="110000"/>
              </a:lnSpc>
              <a:spcBef>
                <a:spcPct val="75000"/>
              </a:spcBef>
              <a:buClr>
                <a:srgbClr val="D4001A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8972550" cy="457200"/>
          </a:xfrm>
          <a:noFill/>
        </p:spPr>
        <p:txBody>
          <a:bodyPr/>
          <a:lstStyle/>
          <a:p>
            <a:pPr algn="l"/>
            <a:r>
              <a:rPr lang="en-US" dirty="0" smtClean="0">
                <a:ea typeface="ＭＳ Ｐゴシック"/>
                <a:cs typeface="ＭＳ Ｐゴシック"/>
              </a:rPr>
              <a:t>            Bank of America Merchant Services                                                                                                                                                                                                     </a:t>
            </a:r>
            <a:fld id="{C95B0D5D-179D-4825-B0BD-B981516F2245}" type="slidenum">
              <a:rPr lang="en-US" smtClean="0">
                <a:ea typeface="ＭＳ Ｐゴシック"/>
                <a:cs typeface="ＭＳ Ｐゴシック"/>
              </a:rPr>
              <a:pPr algn="l"/>
              <a:t>10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53988" y="1743076"/>
            <a:ext cx="7772400" cy="28520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Protecting Cardholder Data: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The TransArmor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®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 Solution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6688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ecurity-lock-on-keyboard2.pn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702300" y="1965326"/>
            <a:ext cx="34417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TransArmor Solution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TransArmor is an easy-to-implement service that helps protects merchants and card data using a multi-level defense: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Combines </a:t>
            </a:r>
            <a:r>
              <a:rPr lang="en-US" sz="1800" b="1" dirty="0" smtClean="0"/>
              <a:t>encryption</a:t>
            </a:r>
            <a:r>
              <a:rPr lang="en-US" sz="1800" dirty="0" smtClean="0"/>
              <a:t> and </a:t>
            </a:r>
            <a:r>
              <a:rPr lang="en-US" sz="1800" b="1" dirty="0" smtClean="0"/>
              <a:t>tokenization</a:t>
            </a:r>
            <a:r>
              <a:rPr lang="en-US" sz="1800" dirty="0" smtClean="0"/>
              <a:t> to protect data at every processing stage</a:t>
            </a:r>
          </a:p>
          <a:p>
            <a:pPr lvl="2"/>
            <a:r>
              <a:rPr lang="en-US" sz="1600" dirty="0" smtClean="0"/>
              <a:t>Depending on version, uses technology from RSA, the global leader in IT security, or combined technology from RSA and VeriFone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Removes payment card information from the merchant by replacing the Permanent Account Number (PAN) with a card-based “token”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Maintains all the merchant’s business benefits of storing the payment card data without the associated risk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Delivered as part of the payment processing service</a:t>
            </a:r>
          </a:p>
          <a:p>
            <a:pPr lvl="1"/>
            <a:endParaRPr lang="en-US" sz="180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900" dirty="0" smtClean="0"/>
              <a:t>Bank of America Merchant Services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lang="en-US" sz="900" smtClean="0"/>
              <a:pPr algn="l"/>
              <a:t>12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5901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Does It Work?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856" y="2782609"/>
            <a:ext cx="9017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nter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363" y="5500409"/>
            <a:ext cx="6302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SurePOS 700 se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1869" y="1860271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v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976" y="4859059"/>
            <a:ext cx="9461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69351" y="5713134"/>
            <a:ext cx="1217612" cy="3127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E-Commerce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invGray">
          <a:xfrm>
            <a:off x="1781869" y="3643034"/>
            <a:ext cx="785812" cy="835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9351" y="5067021"/>
            <a:ext cx="1217612" cy="3127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Call Center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351" y="3860521"/>
            <a:ext cx="1228725" cy="3127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Petroleum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69351" y="3068359"/>
            <a:ext cx="1228725" cy="3127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Payment</a:t>
            </a:r>
          </a:p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System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69351" y="2220634"/>
            <a:ext cx="1228725" cy="3127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POS </a:t>
            </a:r>
          </a:p>
          <a:p>
            <a:pPr algn="r"/>
            <a:r>
              <a:rPr lang="en-GB" sz="1200">
                <a:latin typeface="Arial" pitchFamily="34" charset="0"/>
                <a:cs typeface="Arial" pitchFamily="34" charset="0"/>
              </a:rPr>
              <a:t>&amp; Backoffice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80"/>
          <p:cNvSpPr txBox="1">
            <a:spLocks noChangeArrowheads="1"/>
          </p:cNvSpPr>
          <p:nvPr/>
        </p:nvSpPr>
        <p:spPr bwMode="auto">
          <a:xfrm>
            <a:off x="361438" y="1765021"/>
            <a:ext cx="1239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>
                <a:latin typeface="Arial" pitchFamily="34" charset="0"/>
                <a:cs typeface="Arial" pitchFamily="34" charset="0"/>
              </a:rPr>
              <a:t>Card Present</a:t>
            </a:r>
          </a:p>
        </p:txBody>
      </p:sp>
      <p:sp>
        <p:nvSpPr>
          <p:cNvPr id="44" name="TextBox 81"/>
          <p:cNvSpPr txBox="1">
            <a:spLocks noChangeArrowheads="1"/>
          </p:cNvSpPr>
          <p:nvPr/>
        </p:nvSpPr>
        <p:spPr bwMode="auto">
          <a:xfrm>
            <a:off x="364613" y="4628871"/>
            <a:ext cx="161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Card Not </a:t>
            </a:r>
            <a:r>
              <a:rPr lang="en-US" sz="1400" u="sng" dirty="0">
                <a:latin typeface="Arial" pitchFamily="34" charset="0"/>
                <a:cs typeface="Arial" pitchFamily="34" charset="0"/>
              </a:rPr>
              <a:t>Present</a:t>
            </a:r>
          </a:p>
        </p:txBody>
      </p:sp>
      <p:pic>
        <p:nvPicPr>
          <p:cNvPr id="46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0494" y="2331759"/>
            <a:ext cx="4508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4781" y="2909609"/>
            <a:ext cx="4508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9069" y="3795434"/>
            <a:ext cx="4508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7738" y="4925734"/>
            <a:ext cx="450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1388" y="5619471"/>
            <a:ext cx="450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3853402" y="3113495"/>
            <a:ext cx="89736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Encrypted</a:t>
            </a:r>
          </a:p>
          <a:p>
            <a:pPr marL="39688"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 Data</a:t>
            </a: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3766817" y="3097620"/>
            <a:ext cx="1092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16"/>
          <p:cNvPicPr>
            <a:picLocks noChangeArrowheads="1"/>
          </p:cNvPicPr>
          <p:nvPr/>
        </p:nvPicPr>
        <p:blipFill>
          <a:blip r:embed="rId8" cstate="print"/>
          <a:srcRect l="29280" t="54198" r="60760" b="32790"/>
          <a:stretch>
            <a:fillRect/>
          </a:stretch>
        </p:blipFill>
        <p:spPr bwMode="auto">
          <a:xfrm>
            <a:off x="4027167" y="4225649"/>
            <a:ext cx="4572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7"/>
          <p:cNvSpPr>
            <a:spLocks/>
          </p:cNvSpPr>
          <p:nvPr/>
        </p:nvSpPr>
        <p:spPr bwMode="auto">
          <a:xfrm>
            <a:off x="4020707" y="4696005"/>
            <a:ext cx="55848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Token</a:t>
            </a: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>
            <a:off x="3792217" y="4682849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345424" y="4544734"/>
            <a:ext cx="656492" cy="762000"/>
            <a:chOff x="0" y="0"/>
            <a:chExt cx="336" cy="39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23" y="309"/>
              <a:ext cx="193" cy="81"/>
              <a:chOff x="0" y="0"/>
              <a:chExt cx="193" cy="81"/>
            </a:xfrm>
          </p:grpSpPr>
          <p:pic>
            <p:nvPicPr>
              <p:cNvPr id="60" name="Picture 22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0"/>
                <a:ext cx="193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" name="Picture 23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" y="26"/>
              <a:ext cx="25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4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16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Rectangle 13"/>
          <p:cNvSpPr>
            <a:spLocks/>
          </p:cNvSpPr>
          <p:nvPr/>
        </p:nvSpPr>
        <p:spPr bwMode="auto">
          <a:xfrm>
            <a:off x="6364497" y="5434805"/>
            <a:ext cx="842409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 Vault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15"/>
          <p:cNvPicPr>
            <a:picLocks noChangeArrowheads="1"/>
          </p:cNvPicPr>
          <p:nvPr/>
        </p:nvPicPr>
        <p:blipFill>
          <a:blip r:embed="rId12" cstate="print"/>
          <a:srcRect l="28696" t="54198" r="60173" b="32790"/>
          <a:stretch>
            <a:fillRect/>
          </a:stretch>
        </p:blipFill>
        <p:spPr bwMode="auto">
          <a:xfrm>
            <a:off x="3996213" y="268169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MC900434847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7860" y="2455585"/>
            <a:ext cx="1187449" cy="1187449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1116419" y="122555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Merchant</a:t>
            </a:r>
            <a:endParaRPr lang="en-US" b="1" u="sng" dirty="0"/>
          </a:p>
        </p:txBody>
      </p:sp>
      <p:sp>
        <p:nvSpPr>
          <p:cNvPr id="66" name="TextBox 65"/>
          <p:cNvSpPr txBox="1"/>
          <p:nvPr/>
        </p:nvSpPr>
        <p:spPr>
          <a:xfrm>
            <a:off x="6237860" y="122555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Bank of America </a:t>
            </a:r>
          </a:p>
          <a:p>
            <a:r>
              <a:rPr lang="en-US" b="1" u="sng" dirty="0" smtClean="0"/>
              <a:t>Merchant Services</a:t>
            </a:r>
            <a:endParaRPr lang="en-US" b="1" u="sng" dirty="0"/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6330610" y="3768188"/>
            <a:ext cx="910185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8586" y="6356350"/>
            <a:ext cx="8038214" cy="365125"/>
          </a:xfrm>
        </p:spPr>
        <p:txBody>
          <a:bodyPr/>
          <a:lstStyle/>
          <a:p>
            <a:pPr algn="l"/>
            <a:r>
              <a:rPr lang="en-US" dirty="0" smtClean="0"/>
              <a:t>Bank of America Merchant Services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lang="en-US" smtClean="0"/>
              <a:pPr algn="l"/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869" y="1121406"/>
            <a:ext cx="7519715" cy="55288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Tokens protect data at rest and in use.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8869" y="1674292"/>
            <a:ext cx="7962750" cy="450349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Form of data substitution replacing sensitive PAN values with non-sensitive, randomly-generated token values</a:t>
            </a:r>
          </a:p>
          <a:p>
            <a:pPr>
              <a:buClr>
                <a:srgbClr val="C00000"/>
              </a:buClr>
              <a:buNone/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Differ from encryption: tokens have no direct relationship with the data they replace </a:t>
            </a:r>
          </a:p>
          <a:p>
            <a:pPr lvl="0"/>
            <a:endParaRPr lang="en-US" dirty="0" smtClean="0"/>
          </a:p>
          <a:p>
            <a:pPr lvl="0">
              <a:buClr>
                <a:srgbClr val="C00000"/>
              </a:buClr>
            </a:pPr>
            <a:r>
              <a:rPr lang="en-US" dirty="0" smtClean="0"/>
              <a:t>Match the format of the initiating PAN – if PAN is 16 digits, token is 16 digits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 not overlap major brand (Visa, MC, AMEX, Discover) BIN ranges (first digit is 0-2 or 7-9)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 not pass MOD-10 or </a:t>
            </a:r>
            <a:r>
              <a:rPr lang="en-US" dirty="0" err="1" smtClean="0"/>
              <a:t>Luhn</a:t>
            </a:r>
            <a:r>
              <a:rPr lang="en-US" dirty="0" smtClean="0"/>
              <a:t> checks</a:t>
            </a:r>
          </a:p>
          <a:p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Card-based, meaning they have a 1:1 relationship with an account number - same token will always be returned for a specific PAN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Do not expire - same token follows the card through the entire card lifecycle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0" y="253321"/>
            <a:ext cx="7364081" cy="6400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Tokenization?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48586" y="6356350"/>
            <a:ext cx="8038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Bank of America Merchant Services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72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48772" y="222829"/>
            <a:ext cx="7363426" cy="64000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Arial Bold" pitchFamily="34" charset="0"/>
              </a:rPr>
              <a:t>What Makes TransArmor Different?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7608" y="1566756"/>
          <a:ext cx="8360624" cy="422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741"/>
                <a:gridCol w="1673883"/>
              </a:tblGrid>
              <a:tr h="5121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Important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Points of Differentiation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TransArmor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3" marB="4572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067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Combines end-to-end encryption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 tokenization, rather than relying solely on encryption alone </a:t>
                      </a:r>
                      <a:r>
                        <a:rPr lang="en-US" sz="1500" i="1" dirty="0" smtClean="0">
                          <a:solidFill>
                            <a:schemeClr val="tx1"/>
                          </a:solidFill>
                        </a:rPr>
                        <a:t>(which</a:t>
                      </a:r>
                      <a:r>
                        <a:rPr lang="en-US" sz="15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i="1" dirty="0" smtClean="0">
                          <a:solidFill>
                            <a:schemeClr val="tx1"/>
                          </a:solidFill>
                        </a:rPr>
                        <a:t>protects data only while in transit but not when in use or at rest)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7983">
                <a:tc>
                  <a:txBody>
                    <a:bodyPr/>
                    <a:lstStyle/>
                    <a:p>
                      <a:pPr lvl="0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Minimizes IT resource allocation to implement and typically involves little-to-no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hardware in most cases, changes to back-end IT systems, or employee training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3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Completely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removes sensitive data from the environment, thus reducing the scope of PCI compliance. (Encryption and in-house tokenization solution cannot remove the data from the merchant environment)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5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Flexibility to choose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a software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- or hardware-based model makes it easier to integrate—no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new hardware or software is required, it is scalable as compliance rules change, and it is not a bolt-on product that requires a third- party vendor to touch the payment process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19070" y="2333645"/>
            <a:ext cx="705531" cy="83100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9pPr>
          </a:lstStyle>
          <a:p>
            <a:pPr eaLnBrk="1" hangingPunct="1">
              <a:defRPr/>
            </a:pPr>
            <a:r>
              <a:rPr lang="en-US" sz="4800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✔</a:t>
            </a:r>
            <a:endParaRPr lang="en-US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536460" y="3164647"/>
            <a:ext cx="705531" cy="82988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9pPr>
          </a:lstStyle>
          <a:p>
            <a:pPr eaLnBrk="1" hangingPunct="1">
              <a:defRPr/>
            </a:pPr>
            <a:r>
              <a:rPr lang="en-US" sz="4800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✔</a:t>
            </a:r>
            <a:endParaRPr lang="en-US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17953" y="3868487"/>
            <a:ext cx="706648" cy="83100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9pPr>
          </a:lstStyle>
          <a:p>
            <a:pPr eaLnBrk="1" hangingPunct="1">
              <a:defRPr/>
            </a:pPr>
            <a:r>
              <a:rPr lang="en-US" sz="4800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✔</a:t>
            </a:r>
            <a:endParaRPr lang="en-US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17953" y="4949501"/>
            <a:ext cx="706647" cy="83100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ヒラギノ角ゴ Pro W3" pitchFamily="96" charset="-128"/>
              </a:defRPr>
            </a:lvl9pPr>
          </a:lstStyle>
          <a:p>
            <a:pPr eaLnBrk="1" hangingPunct="1">
              <a:defRPr/>
            </a:pPr>
            <a:r>
              <a:rPr lang="en-US" sz="4800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✔</a:t>
            </a:r>
            <a:endParaRPr lang="en-US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48586" y="6356350"/>
            <a:ext cx="8038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Bank of America Merchant Services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53988" y="1743076"/>
            <a:ext cx="7772400" cy="285201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EMV Cards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6688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8077200" cy="365125"/>
          </a:xfrm>
        </p:spPr>
        <p:txBody>
          <a:bodyPr/>
          <a:lstStyle/>
          <a:p>
            <a:pPr algn="l"/>
            <a:r>
              <a:rPr lang="en-US" dirty="0" smtClean="0"/>
              <a:t>Bank of America Merchant Services 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841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EMV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63513" marR="0" lvl="0" indent="-163513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EMVCo (Europay®, MasterCard® and Visa ®) is an organization that was formed to manage, maintain and enhance chip specifications for payment, ensuring interoperability globally. </a:t>
            </a:r>
          </a:p>
          <a:p>
            <a:pPr marL="163513" marR="0" lvl="0" indent="-163513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EMVCo.com is the public portal for all things EMV. </a:t>
            </a:r>
          </a:p>
          <a:p>
            <a:pPr marL="163513" marR="0" lvl="0" indent="-163513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EMV cards, also known as chip-based cards, contain an embedded microprocessor. </a:t>
            </a:r>
          </a:p>
          <a:p>
            <a:pPr marL="557213" marR="0" lvl="1" indent="-1905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The microprocessor chip carries the business rules and authentication needed by the card for payment, and is protected by various security features to make it tamper-resistant.</a:t>
            </a:r>
          </a:p>
          <a:p>
            <a:pPr marL="163513" marR="0" lvl="0" indent="-163513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Chip technology greatly reduces a criminal's ability to create counterfeit cards by introducing dynamic values for each transaction.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3513" marR="0" lvl="0" indent="-16351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9553-855C-46F1-B9D8-017608E6B0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86226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Bank of America Merchant Services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743200"/>
            <a:ext cx="8610600" cy="10668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"/>
            <a:ext cx="8229600" cy="6095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Card Brand Adaption and Timeline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2755" y="1447800"/>
            <a:ext cx="1524000" cy="3810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8120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October 2012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955" y="1447800"/>
            <a:ext cx="1580445" cy="3810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MasterCard 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01355" y="1447800"/>
            <a:ext cx="1580445" cy="3810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Discover (Diners Club and PULSE) 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43000" y="19812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Tech Innovation Program (TIP)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0" y="19812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lvl="0" indent="-163513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Introduction of MasterCard </a:t>
            </a:r>
          </a:p>
          <a:p>
            <a:pPr marL="163513" lvl="0" indent="-163513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    PCI DSS Compliance Validation Exemption Program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91100" y="1922621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lvl="0" indent="-163513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Discover Authorization Interface-Partial Chip Card transaction indicator introduced</a:t>
            </a:r>
          </a:p>
          <a:p>
            <a:pPr marL="163513" lvl="0" indent="-163513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Discover expands EMV program to include Contactless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971800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2013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0" y="3886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Potential Reduction of Calculated Account Data Compromise Operational Reimbursement and Fraud 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8000" y="2971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U.S. Region acquirers must be capable of processing MasterCard contact and contactless chip transactions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105400" y="29718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noProof="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Acquirer &amp; Direct Connect  Merchant Support for Discover’s EMV-compliant payment specification</a:t>
            </a:r>
            <a:r>
              <a:rPr lang="en-US" sz="100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(D-PAS)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72440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October 2015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219200" y="4724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 for credit and debit domestic and cross border transactions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324600" y="44958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048000" y="47244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noProof="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Chip and Chip / PIN liability shift participation</a:t>
            </a:r>
          </a:p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Additional</a:t>
            </a:r>
            <a:r>
              <a:rPr kumimoji="0" lang="en-US" sz="1000" b="0" i="0" u="none" strike="noStrike" kern="1200" cap="none" spc="0" normalizeH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Potential Reduction of Calculated Account Data Compromise Operational Reimbursement and Fraud 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86740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October 2017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219200" y="58674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 for automated fuel dispensers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048000" y="5867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noProof="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Chip and Chip / PIN Liability shift for </a:t>
            </a: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automated fuel dispensers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3886200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October 2013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219200" y="29718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noProof="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U.S. Acquirer Processors to support chip processing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2743200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Acquirer Mandates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34955" y="1447800"/>
            <a:ext cx="1580445" cy="3810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American Express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162800" y="29718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lvl="0" indent="-163513" defTabSz="45720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/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U.S. Processors must be able to support American Express EMV chip-based contact, contactless and mobile transactions.</a:t>
            </a:r>
            <a:r>
              <a:rPr lang="en-US" sz="1000" dirty="0" smtClean="0">
                <a:solidFill>
                  <a:schemeClr val="bg1"/>
                </a:solidFill>
              </a:rPr>
              <a:t/>
            </a:r>
            <a:br>
              <a:rPr lang="en-US" sz="1000" dirty="0" smtClean="0">
                <a:solidFill>
                  <a:schemeClr val="bg1"/>
                </a:solidFill>
              </a:rPr>
            </a:b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162800" y="3962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noProof="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PCI Data Security Relief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162800" y="4724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162800" y="5867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 for automated fuel dispensers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562600" y="4724400"/>
            <a:ext cx="14139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562600" y="5867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3513" marR="0" lvl="0" indent="-16351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 charset="0"/>
              <a:buChar char="–"/>
              <a:tabLst/>
              <a:defRPr/>
            </a:pPr>
            <a:r>
              <a:rPr lang="en-US" sz="1000" dirty="0" smtClean="0">
                <a:solidFill>
                  <a:srgbClr val="3C3C3B"/>
                </a:solidFill>
                <a:latin typeface="Arial"/>
                <a:ea typeface="ＭＳ Ｐゴシック" charset="-128"/>
                <a:cs typeface="Arial"/>
              </a:rPr>
              <a:t>Liability Shift for automated fuel dispensers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D4001A"/>
              </a:buClr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112" charset="-128"/>
              <a:cs typeface="+mn-cs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D4001A"/>
              </a:buClr>
            </a:pPr>
            <a:endParaRPr lang="en-US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endParaRPr lang="en-US" sz="4000" dirty="0" smtClean="0">
              <a:ea typeface="ＭＳ Ｐゴシック"/>
              <a:cs typeface="ＭＳ Ｐゴシック"/>
            </a:endParaRPr>
          </a:p>
        </p:txBody>
      </p:sp>
      <p:sp>
        <p:nvSpPr>
          <p:cNvPr id="430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90588" y="6400800"/>
            <a:ext cx="8253412" cy="457200"/>
          </a:xfrm>
          <a:noFill/>
        </p:spPr>
        <p:txBody>
          <a:bodyPr/>
          <a:lstStyle/>
          <a:p>
            <a:pPr algn="l"/>
            <a:r>
              <a:rPr lang="en-US" dirty="0" smtClean="0">
                <a:ea typeface="ＭＳ Ｐゴシック"/>
                <a:cs typeface="ＭＳ Ｐゴシック"/>
              </a:rPr>
              <a:t>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4325" y="2293938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Q &amp; A—We’re standing by to answer your questions.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Data Compromises In the News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14850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7413" name="Picture 4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613525" y="1331913"/>
            <a:ext cx="18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buClr>
                <a:srgbClr val="D4001A"/>
              </a:buClr>
            </a:pPr>
            <a:endParaRPr lang="en-US"/>
          </a:p>
        </p:txBody>
      </p:sp>
      <p:sp>
        <p:nvSpPr>
          <p:cNvPr id="17415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474149" cy="365125"/>
          </a:xfrm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Bank of America Merchant Services                                                                                                                                                                                                         </a:t>
            </a:r>
            <a:fld id="{F04F671C-C55D-47AF-865B-4451E766E68F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z="10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457200" y="315912"/>
            <a:ext cx="678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/>
          <a:lstStyle/>
          <a:p>
            <a:pPr>
              <a:spcBef>
                <a:spcPct val="50000"/>
              </a:spcBef>
              <a:buClr>
                <a:srgbClr val="D4001A"/>
              </a:buClr>
              <a:defRPr/>
            </a:pPr>
            <a:r>
              <a:rPr lang="en-US" sz="2200" b="1" dirty="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  <a:cs typeface="Arial" pitchFamily="34" charset="0"/>
              </a:rPr>
              <a:t>Common Causes of a Breach or Compromise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Trivial and common passwords for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POS systems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Not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changing the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vendor-supplied </a:t>
            </a:r>
            <a:r>
              <a:rPr lang="en-US" dirty="0">
                <a:cs typeface="Times New Roman" pitchFamily="18" charset="0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assword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upon installation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Outdated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antivirus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software definitions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Use of vulnerable or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non-compliant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software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Remote access to systems by </a:t>
            </a:r>
            <a:r>
              <a:rPr lang="en-US" dirty="0" smtClean="0">
                <a:cs typeface="Times New Roman" pitchFamily="18" charset="0"/>
              </a:rPr>
              <a:t>third-</a:t>
            </a:r>
            <a:r>
              <a:rPr lang="en-US" sz="1800" dirty="0" smtClean="0">
                <a:cs typeface="Times New Roman" pitchFamily="18" charset="0"/>
              </a:rPr>
              <a:t>party providers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Having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remote access turned on at all times </a:t>
            </a: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Clr>
                <a:schemeClr val="hlink"/>
              </a:buClr>
              <a:buFontTx/>
              <a:buChar char="•"/>
            </a:pP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Clr>
                <a:schemeClr val="hlink"/>
              </a:buClr>
              <a:buFontTx/>
              <a:buChar char="•"/>
            </a:pP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Clr>
                <a:schemeClr val="hlink"/>
              </a:buClr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marL="214313" indent="-214313" eaLnBrk="0" hangingPunct="0">
              <a:lnSpc>
                <a:spcPct val="140000"/>
              </a:lnSpc>
              <a:spcBef>
                <a:spcPct val="40000"/>
              </a:spcBef>
              <a:buClr>
                <a:schemeClr val="hlink"/>
              </a:buClr>
            </a:pPr>
            <a:endParaRPr lang="en-US" sz="1600" dirty="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l"/>
            <a:r>
              <a:rPr lang="en-US" dirty="0" smtClean="0"/>
              <a:t>Bank of America Merchant Services                                                                                                                                                                                                  </a:t>
            </a:r>
            <a:fld id="{66E29553-855C-46F1-B9D8-017608E6B0BB}" type="slidenum">
              <a:rPr lang="en-US" smtClean="0"/>
              <a:pPr algn="l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229600" cy="7508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What is PCI?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153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27013" indent="-227013">
              <a:spcBef>
                <a:spcPct val="5000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</a:rPr>
              <a:t>PCI stands for the </a:t>
            </a:r>
            <a:r>
              <a:rPr lang="en-US" sz="1800" b="1" dirty="0">
                <a:solidFill>
                  <a:srgbClr val="C00000"/>
                </a:solidFill>
              </a:rPr>
              <a:t>Payment Card Industry</a:t>
            </a:r>
            <a:r>
              <a:rPr lang="en-US" sz="1800" b="1" dirty="0"/>
              <a:t> </a:t>
            </a:r>
            <a:r>
              <a:rPr lang="en-US" sz="1800" dirty="0"/>
              <a:t>and is used to refer to: </a:t>
            </a:r>
          </a:p>
          <a:p>
            <a:pPr marL="227013" indent="-227013">
              <a:spcBef>
                <a:spcPct val="50000"/>
              </a:spcBef>
              <a:buClr>
                <a:schemeClr val="accent2"/>
              </a:buClr>
            </a:pPr>
            <a:endParaRPr lang="en-US" sz="800" dirty="0"/>
          </a:p>
          <a:p>
            <a:pPr marL="798513" lvl="1" indent="-341313">
              <a:spcBef>
                <a:spcPct val="5000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rgbClr val="C00000"/>
                </a:solidFill>
              </a:rPr>
              <a:t>PCI Security Standards Council </a:t>
            </a:r>
            <a:r>
              <a:rPr lang="en-US" sz="1800" dirty="0" smtClean="0">
                <a:solidFill>
                  <a:schemeClr val="tx1"/>
                </a:solidFill>
                <a:ea typeface="Times"/>
                <a:cs typeface="Times New Roman" pitchFamily="18" charset="0"/>
              </a:rPr>
              <a:t>™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>
                <a:solidFill>
                  <a:srgbClr val="C00000"/>
                </a:solidFill>
              </a:rPr>
              <a:t>PCI SSC)</a:t>
            </a:r>
            <a:r>
              <a:rPr lang="en-US" sz="1800" dirty="0">
                <a:solidFill>
                  <a:schemeClr val="tx1"/>
                </a:solidFill>
              </a:rPr>
              <a:t>, an industry body founded by the major card brands to protect cardholder data. Founders:</a:t>
            </a:r>
          </a:p>
          <a:p>
            <a:pPr marL="798513" lvl="1" indent="-341313">
              <a:spcBef>
                <a:spcPct val="50000"/>
              </a:spcBef>
              <a:buClr>
                <a:schemeClr val="accent2"/>
              </a:buClr>
              <a:buFontTx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798513" lvl="1" indent="-341313">
              <a:spcBef>
                <a:spcPct val="50000"/>
              </a:spcBef>
              <a:buClr>
                <a:schemeClr val="accent2"/>
              </a:buClr>
            </a:pPr>
            <a:endParaRPr lang="en-US" sz="1600" dirty="0"/>
          </a:p>
          <a:p>
            <a:pPr marL="798513" lvl="1" indent="-341313">
              <a:spcBef>
                <a:spcPct val="50000"/>
              </a:spcBef>
              <a:buClr>
                <a:schemeClr val="accent2"/>
              </a:buClr>
            </a:pPr>
            <a:r>
              <a:rPr lang="en-US" sz="1800" dirty="0">
                <a:solidFill>
                  <a:schemeClr val="tx1"/>
                </a:solidFill>
              </a:rPr>
              <a:t>The global </a:t>
            </a:r>
            <a:r>
              <a:rPr lang="en-US" sz="1800" b="1" dirty="0">
                <a:solidFill>
                  <a:srgbClr val="C00000"/>
                </a:solidFill>
              </a:rPr>
              <a:t>Security Standards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created and maintained by the PCI SSC to protect cardholder payment data.</a:t>
            </a:r>
          </a:p>
          <a:p>
            <a:pPr marL="798513" lvl="1" indent="-341313">
              <a:spcBef>
                <a:spcPct val="50000"/>
              </a:spcBef>
              <a:buClr>
                <a:schemeClr val="accent2"/>
              </a:buClr>
            </a:pPr>
            <a:endParaRPr lang="en-US" sz="1800" dirty="0"/>
          </a:p>
          <a:p>
            <a:pPr marL="227013" indent="-227013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Important</a:t>
            </a:r>
            <a:r>
              <a:rPr lang="en-US" sz="1800" b="1" i="1" dirty="0" smtClean="0">
                <a:solidFill>
                  <a:srgbClr val="C00000"/>
                </a:solidFill>
              </a:rPr>
              <a:t>: </a:t>
            </a:r>
            <a:r>
              <a:rPr lang="en-US" sz="1800" b="1" i="1" dirty="0">
                <a:solidFill>
                  <a:srgbClr val="C00000"/>
                </a:solidFill>
              </a:rPr>
              <a:t>Compliance with PCI Security Standards is mandatory for merchants and their service providers</a:t>
            </a:r>
            <a:r>
              <a:rPr lang="en-US" sz="1800" b="1" i="1" dirty="0" smtClean="0">
                <a:solidFill>
                  <a:srgbClr val="C00000"/>
                </a:solidFill>
              </a:rPr>
              <a:t>, </a:t>
            </a:r>
            <a:r>
              <a:rPr lang="en-US" sz="1800" b="1" i="1" dirty="0">
                <a:solidFill>
                  <a:srgbClr val="C00000"/>
                </a:solidFill>
              </a:rPr>
              <a:t>and is enforced by the major card brands </a:t>
            </a:r>
            <a:r>
              <a:rPr lang="en-US" b="1" i="1" dirty="0" smtClean="0">
                <a:solidFill>
                  <a:srgbClr val="C00000"/>
                </a:solidFill>
              </a:rPr>
              <a:t>that</a:t>
            </a:r>
            <a:r>
              <a:rPr lang="en-US" sz="1800" b="1" i="1" dirty="0" smtClean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C00000"/>
                </a:solidFill>
              </a:rPr>
              <a:t>established the </a:t>
            </a:r>
            <a:r>
              <a:rPr lang="en-US" sz="1800" b="1" i="1" dirty="0" smtClean="0">
                <a:solidFill>
                  <a:srgbClr val="C00000"/>
                </a:solidFill>
              </a:rPr>
              <a:t>PCI SSC.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781300"/>
            <a:ext cx="3954463" cy="800100"/>
            <a:chOff x="814" y="1800"/>
            <a:chExt cx="2882" cy="504"/>
          </a:xfrm>
        </p:grpSpPr>
        <p:pic>
          <p:nvPicPr>
            <p:cNvPr id="2560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7778" t="29556" r="73889" b="62444"/>
            <a:stretch>
              <a:fillRect/>
            </a:stretch>
          </p:blipFill>
          <p:spPr bwMode="auto">
            <a:xfrm>
              <a:off x="1536" y="1800"/>
              <a:ext cx="720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60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7778" t="37111" r="73889" b="55333"/>
            <a:stretch>
              <a:fillRect/>
            </a:stretch>
          </p:blipFill>
          <p:spPr bwMode="auto">
            <a:xfrm>
              <a:off x="2256" y="1824"/>
              <a:ext cx="72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610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17778" t="44669" r="73889" b="47331"/>
            <a:stretch>
              <a:fillRect/>
            </a:stretch>
          </p:blipFill>
          <p:spPr bwMode="auto">
            <a:xfrm>
              <a:off x="2976" y="1800"/>
              <a:ext cx="720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6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17778" t="52667" r="73889" b="38443"/>
            <a:stretch>
              <a:fillRect/>
            </a:stretch>
          </p:blipFill>
          <p:spPr bwMode="auto">
            <a:xfrm>
              <a:off x="814" y="1824"/>
              <a:ext cx="833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2560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8458198" cy="365125"/>
          </a:xfrm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Bank of America Merchant Services                                                                                                                                                                                                       </a:t>
            </a:r>
            <a:fld id="{2461B5F3-05C0-4685-BAFD-D9F0B446279A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z="10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2" cstate="print"/>
          <a:srcRect l="17778" t="61557" r="73889" b="33110"/>
          <a:stretch>
            <a:fillRect/>
          </a:stretch>
        </p:blipFill>
        <p:spPr bwMode="auto">
          <a:xfrm>
            <a:off x="1143000" y="2971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Determining Your PCI Level and Validation Requirements</a:t>
            </a:r>
          </a:p>
        </p:txBody>
      </p:sp>
      <p:pic>
        <p:nvPicPr>
          <p:cNvPr id="28675" name="Content Placeholder 5" descr="PCI Level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9650" y="1447800"/>
            <a:ext cx="7505700" cy="4111978"/>
          </a:xfrm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688" y="6356350"/>
            <a:ext cx="8327287" cy="365125"/>
          </a:xfrm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Bank of America Merchant Services                                                                                                                                                                                              </a:t>
            </a:r>
            <a:fld id="{F9BF5201-8237-4CA3-A108-86FB7AE013DD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z="10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266700" y="315912"/>
            <a:ext cx="6400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/>
          <a:lstStyle/>
          <a:p>
            <a:pPr>
              <a:spcBef>
                <a:spcPct val="50000"/>
              </a:spcBef>
              <a:buClr>
                <a:srgbClr val="D4001A"/>
              </a:buClr>
              <a:defRPr/>
            </a:pPr>
            <a:r>
              <a:rPr lang="en-US" sz="2200" b="1" dirty="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  <a:cs typeface="Arial" pitchFamily="34" charset="0"/>
              </a:rPr>
              <a:t>A Closer Look at the PCI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  <a:cs typeface="Arial" pitchFamily="34" charset="0"/>
              </a:rPr>
              <a:t>DSS–Requirements</a:t>
            </a:r>
            <a:endParaRPr lang="en-US" sz="2200" b="1" dirty="0">
              <a:solidFill>
                <a:schemeClr val="tx1"/>
              </a:solidFill>
              <a:latin typeface="Arial" pitchFamily="34" charset="0"/>
              <a:ea typeface="ＭＳ Ｐゴシック" pitchFamily="112" charset="-128"/>
              <a:cs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295400" y="2743200"/>
          <a:ext cx="6934200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5" imgW="6105334" imgH="3171825" progId="Excel.Sheet.8">
                  <p:embed/>
                </p:oleObj>
              </mc:Choice>
              <mc:Fallback>
                <p:oleObj name="Worksheet" r:id="rId5" imgW="6105334" imgH="31718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6934200" cy="361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33400" y="1447800"/>
            <a:ext cx="8229600" cy="1249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marL="214313" indent="-214313" eaLnBrk="0" hangingPunct="0">
              <a:spcBef>
                <a:spcPct val="40000"/>
              </a:spcBef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All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card-accepting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merchants must comply with all </a:t>
            </a:r>
            <a:r>
              <a:rPr lang="en-US" sz="1600" i="1" dirty="0">
                <a:solidFill>
                  <a:schemeClr val="tx1"/>
                </a:solidFill>
                <a:cs typeface="Times New Roman" pitchFamily="18" charset="0"/>
              </a:rPr>
              <a:t>applicable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requirements, below.</a:t>
            </a:r>
          </a:p>
          <a:p>
            <a:pPr marL="214313" indent="-214313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US" sz="1600" b="1" dirty="0" smtClean="0">
                <a:cs typeface="Times New Roman" pitchFamily="18" charset="0"/>
              </a:rPr>
              <a:t>Important: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Not all PCI DSS requirements apply to all merchants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Merchants must review each requirement to determine applicability to the merchant’s card payment acceptance systems and business processes.</a:t>
            </a:r>
            <a:endParaRPr lang="en-US" sz="1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33400" y="6356350"/>
            <a:ext cx="8915400" cy="365125"/>
          </a:xfrm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Bank of America Merchant Services                                                                                                                                                                                                  </a:t>
            </a:r>
            <a:fld id="{0841975A-2C40-449B-99A7-B20AD1F5FC4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z="10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Level 4 Support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901065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           Bank of America Merchant Services                                                                                                                                                                                                         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33474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Level 4 Support Program cont…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88773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          Bank of America Merchant Services                                                                                                                                                                                                        </a:t>
            </a:r>
            <a:fld id="{2604CE71-B5BF-41D6-94C4-96BD5CE5DE8E}" type="slidenum">
              <a:rPr lang="en-US" smtClean="0"/>
              <a:pPr algn="l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33474"/>
            <a:ext cx="9143999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buClr>
                <a:srgbClr val="D4001A"/>
              </a:buClr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112" charset="-128"/>
              <a:cs typeface="+mn-cs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799" y="152400"/>
            <a:ext cx="8105775" cy="818357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Enhancing Data Security and Reducing Your PCI Scope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1000" y="1053085"/>
            <a:ext cx="8229600" cy="602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 anchor="ctr">
            <a:spAutoFit/>
          </a:bodyPr>
          <a:lstStyle/>
          <a:p>
            <a:pPr marL="227013" indent="-227013" algn="ctr">
              <a:spcBef>
                <a:spcPts val="700"/>
              </a:spcBef>
              <a:buClr>
                <a:srgbClr val="D4001A"/>
              </a:buClr>
            </a:pPr>
            <a:r>
              <a:rPr lang="en-US" sz="1600" b="1" dirty="0" smtClean="0">
                <a:solidFill>
                  <a:schemeClr val="tx1"/>
                </a:solidFill>
              </a:rPr>
              <a:t>Point-to-Point Encryption (P2PE)</a:t>
            </a:r>
          </a:p>
          <a:p>
            <a:pPr marL="227013" indent="-227013">
              <a:spcBef>
                <a:spcPts val="700"/>
              </a:spcBef>
            </a:pPr>
            <a:r>
              <a:rPr lang="en-US" sz="1600" dirty="0" smtClean="0"/>
              <a:t>Encryption is designed to protect cardholder data from the point of data entry. 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Uses a key management feature making cardholder data unreadable to anyone that does not have the encryption key. 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Protects Cardholder Data in Transit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If properly implemented, P2PE can reduce your scope of PCI DSS validation.</a:t>
            </a:r>
          </a:p>
          <a:p>
            <a:pPr marL="227013" indent="-227013">
              <a:spcBef>
                <a:spcPts val="700"/>
              </a:spcBef>
              <a:buClr>
                <a:srgbClr val="D4001A"/>
              </a:buClr>
            </a:pPr>
            <a:r>
              <a:rPr lang="en-US" sz="1600" b="1" dirty="0" smtClean="0"/>
              <a:t>Tokenization Technology</a:t>
            </a:r>
            <a:endParaRPr lang="en-US" sz="1600" dirty="0" smtClean="0"/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Replaces cardholder data (PAN) with surrogate values (Token) 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Designed to work in concert with encryption to eliminate storage of cardholder data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Allows merchant to limit the storage of cardholder data with the tokenization system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If properly implemented, tokenization can reduce your scope of PCI DSS validation</a:t>
            </a:r>
          </a:p>
          <a:p>
            <a:pPr marL="227013" indent="-227013">
              <a:spcBef>
                <a:spcPts val="700"/>
              </a:spcBef>
              <a:buClr>
                <a:srgbClr val="D4001A"/>
              </a:buClr>
            </a:pPr>
            <a:r>
              <a:rPr lang="en-US" sz="1600" b="1" dirty="0" smtClean="0">
                <a:solidFill>
                  <a:schemeClr val="tx1"/>
                </a:solidFill>
              </a:rPr>
              <a:t>EMV Chip Technology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Protects against counterfeit cards by replacing static data with dynamic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Works with card-present transaction only</a:t>
            </a:r>
          </a:p>
          <a:p>
            <a:pPr marL="684213" lvl="1" indent="-227013">
              <a:spcBef>
                <a:spcPts val="700"/>
              </a:spcBef>
              <a:buFontTx/>
              <a:buChar char="•"/>
            </a:pPr>
            <a:r>
              <a:rPr lang="en-US" sz="1600" dirty="0" smtClean="0"/>
              <a:t>Requires a dual processing terminal (mag stripe and chip)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684213" lvl="1" indent="-227013">
              <a:spcBef>
                <a:spcPts val="700"/>
              </a:spcBef>
              <a:buClr>
                <a:srgbClr val="D4001A"/>
              </a:buClr>
              <a:buFontTx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8915400" cy="265814"/>
          </a:xfrm>
          <a:noFill/>
        </p:spPr>
        <p:txBody>
          <a:bodyPr/>
          <a:lstStyle/>
          <a:p>
            <a:fld id="{1272A6AE-6B7A-4530-BE40-C59904AAAAF3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1266</Words>
  <Application>Microsoft Office PowerPoint</Application>
  <PresentationFormat>On-screen Show (4:3)</PresentationFormat>
  <Paragraphs>174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    Protecting Your Customers’ Card Data  ASTRA Presentation 05.14.2013 Brian Chapman and Peter O’Rourke       </vt:lpstr>
      <vt:lpstr>Data Compromises In the News</vt:lpstr>
      <vt:lpstr>PowerPoint Presentation</vt:lpstr>
      <vt:lpstr>What is PCI?</vt:lpstr>
      <vt:lpstr>Determining Your PCI Level and Validation Requirements</vt:lpstr>
      <vt:lpstr>PowerPoint Presentation</vt:lpstr>
      <vt:lpstr>PCI Level 4 Support Program</vt:lpstr>
      <vt:lpstr>PCI Level 4 Support Program cont…</vt:lpstr>
      <vt:lpstr>Enhancing Data Security and Reducing Your PCI Scope</vt:lpstr>
      <vt:lpstr>PCI Reference Websites</vt:lpstr>
      <vt:lpstr> Protecting Cardholder Data: The TransArmor® Solution  </vt:lpstr>
      <vt:lpstr>Introducing the TransArmor Solution</vt:lpstr>
      <vt:lpstr>How Does It Work?</vt:lpstr>
      <vt:lpstr> What Is Tokenization?</vt:lpstr>
      <vt:lpstr>What Makes TransArmor Different?</vt:lpstr>
      <vt:lpstr> EMV Cards  </vt:lpstr>
      <vt:lpstr>PowerPoint Presentation</vt:lpstr>
      <vt:lpstr>PowerPoint Presentation</vt:lpstr>
      <vt:lpstr>     </vt:lpstr>
    </vt:vector>
  </TitlesOfParts>
  <Company>The Anderson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Horse</dc:creator>
  <cp:lastModifiedBy>Kansas State Fire Marshal</cp:lastModifiedBy>
  <cp:revision>107</cp:revision>
  <cp:lastPrinted>2011-04-29T17:37:47Z</cp:lastPrinted>
  <dcterms:created xsi:type="dcterms:W3CDTF">2011-04-29T15:54:39Z</dcterms:created>
  <dcterms:modified xsi:type="dcterms:W3CDTF">2013-05-13T21:45:27Z</dcterms:modified>
</cp:coreProperties>
</file>