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9.xml" ContentType="application/vnd.openxmlformats-officedocument.presentationml.slide+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5"/>
  </p:notesMasterIdLst>
  <p:sldIdLst>
    <p:sldId id="256" r:id="rId2"/>
    <p:sldId id="259" r:id="rId3"/>
    <p:sldId id="260" r:id="rId4"/>
    <p:sldId id="257" r:id="rId5"/>
    <p:sldId id="258"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90"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91" r:id="rId36"/>
    <p:sldId id="289" r:id="rId37"/>
    <p:sldId id="319" r:id="rId38"/>
    <p:sldId id="292" r:id="rId39"/>
    <p:sldId id="320" r:id="rId40"/>
    <p:sldId id="321" r:id="rId41"/>
    <p:sldId id="322" r:id="rId42"/>
    <p:sldId id="323" r:id="rId43"/>
    <p:sldId id="324" r:id="rId44"/>
    <p:sldId id="325" r:id="rId45"/>
    <p:sldId id="326" r:id="rId46"/>
    <p:sldId id="293" r:id="rId47"/>
    <p:sldId id="295" r:id="rId48"/>
    <p:sldId id="294" r:id="rId49"/>
    <p:sldId id="296" r:id="rId50"/>
    <p:sldId id="297" r:id="rId51"/>
    <p:sldId id="301" r:id="rId52"/>
    <p:sldId id="298" r:id="rId53"/>
    <p:sldId id="299" r:id="rId54"/>
    <p:sldId id="302" r:id="rId55"/>
    <p:sldId id="300" r:id="rId56"/>
    <p:sldId id="303" r:id="rId57"/>
    <p:sldId id="305" r:id="rId58"/>
    <p:sldId id="306" r:id="rId59"/>
    <p:sldId id="308" r:id="rId60"/>
    <p:sldId id="307" r:id="rId61"/>
    <p:sldId id="309" r:id="rId62"/>
    <p:sldId id="310" r:id="rId63"/>
    <p:sldId id="311" r:id="rId64"/>
    <p:sldId id="312" r:id="rId65"/>
    <p:sldId id="313" r:id="rId66"/>
    <p:sldId id="314" r:id="rId67"/>
    <p:sldId id="315" r:id="rId68"/>
    <p:sldId id="318" r:id="rId69"/>
    <p:sldId id="317" r:id="rId70"/>
    <p:sldId id="327" r:id="rId71"/>
    <p:sldId id="328" r:id="rId72"/>
    <p:sldId id="329" r:id="rId73"/>
    <p:sldId id="330" r:id="rId74"/>
    <p:sldId id="331" r:id="rId75"/>
    <p:sldId id="332" r:id="rId76"/>
    <p:sldId id="333" r:id="rId77"/>
    <p:sldId id="339" r:id="rId78"/>
    <p:sldId id="334" r:id="rId79"/>
    <p:sldId id="335" r:id="rId80"/>
    <p:sldId id="336" r:id="rId81"/>
    <p:sldId id="337" r:id="rId82"/>
    <p:sldId id="338" r:id="rId83"/>
    <p:sldId id="340" r:id="rId84"/>
    <p:sldId id="341" r:id="rId85"/>
    <p:sldId id="343" r:id="rId86"/>
    <p:sldId id="342" r:id="rId87"/>
    <p:sldId id="344" r:id="rId88"/>
    <p:sldId id="345" r:id="rId89"/>
    <p:sldId id="346" r:id="rId90"/>
    <p:sldId id="347" r:id="rId91"/>
    <p:sldId id="348" r:id="rId92"/>
    <p:sldId id="349" r:id="rId93"/>
    <p:sldId id="350" r:id="rId9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E2E2E"/>
    <a:srgbClr val="B9CDE5"/>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1" autoAdjust="0"/>
    <p:restoredTop sz="94700" autoAdjust="0"/>
  </p:normalViewPr>
  <p:slideViewPr>
    <p:cSldViewPr snapToGrid="0" snapToObjects="1">
      <p:cViewPr varScale="1">
        <p:scale>
          <a:sx n="103" d="100"/>
          <a:sy n="103" d="100"/>
        </p:scale>
        <p:origin x="-1134" y="-102"/>
      </p:cViewPr>
      <p:guideLst>
        <p:guide orient="horz" pos="2160"/>
        <p:guide pos="2880"/>
      </p:guideLst>
    </p:cSldViewPr>
  </p:slideViewPr>
  <p:outlineViewPr>
    <p:cViewPr>
      <p:scale>
        <a:sx n="33" d="100"/>
        <a:sy n="33" d="100"/>
      </p:scale>
      <p:origin x="0" y="6056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2007_Workbook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2007_Workbook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2007_Workbook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2007_Workbook4.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18"/>
  <c:chart>
    <c:autoTitleDeleted val="1"/>
    <c:plotArea>
      <c:layout>
        <c:manualLayout>
          <c:layoutTarget val="inner"/>
          <c:xMode val="edge"/>
          <c:yMode val="edge"/>
          <c:x val="0.24971067852629611"/>
          <c:y val="0"/>
          <c:w val="0.51601086322542999"/>
          <c:h val="0.93826728146032079"/>
        </c:manualLayout>
      </c:layout>
      <c:pieChart>
        <c:varyColors val="1"/>
        <c:ser>
          <c:idx val="0"/>
          <c:order val="0"/>
          <c:tx>
            <c:strRef>
              <c:f>Sheet1!$B$1</c:f>
              <c:strCache>
                <c:ptCount val="1"/>
                <c:pt idx="0">
                  <c:v>20.40%</c:v>
                </c:pt>
              </c:strCache>
            </c:strRef>
          </c:tx>
          <c:explosion val="25"/>
          <c:dPt>
            <c:idx val="0"/>
            <c:explosion val="0"/>
          </c:dPt>
          <c:dPt>
            <c:idx val="1"/>
            <c:explosion val="13"/>
          </c:dPt>
          <c:dLbls>
            <c:dLbl>
              <c:idx val="0"/>
              <c:layout/>
              <c:tx>
                <c:rich>
                  <a:bodyPr/>
                  <a:lstStyle/>
                  <a:p>
                    <a:r>
                      <a:rPr lang="en-US" smtClean="0">
                        <a:effectLst>
                          <a:outerShdw blurRad="38100" dist="38100" dir="2700000" algn="ctr" rotWithShape="0">
                            <a:srgbClr val="000000">
                              <a:alpha val="43000"/>
                            </a:srgbClr>
                          </a:outerShdw>
                        </a:effectLst>
                      </a:rPr>
                      <a:t>422,108</a:t>
                    </a:r>
                    <a:br>
                      <a:rPr lang="en-US" smtClean="0">
                        <a:effectLst>
                          <a:outerShdw blurRad="38100" dist="38100" dir="2700000" algn="ctr" rotWithShape="0">
                            <a:srgbClr val="000000">
                              <a:alpha val="43000"/>
                            </a:srgbClr>
                          </a:outerShdw>
                        </a:effectLst>
                      </a:rPr>
                    </a:br>
                    <a:r>
                      <a:rPr lang="en-US" smtClean="0">
                        <a:effectLst>
                          <a:outerShdw blurRad="38100" dist="38100" dir="2700000" algn="ctr" rotWithShape="0">
                            <a:srgbClr val="000000">
                              <a:alpha val="43000"/>
                            </a:srgbClr>
                          </a:outerShdw>
                        </a:effectLst>
                      </a:rPr>
                      <a:t>People</a:t>
                    </a:r>
                    <a:endParaRPr lang="en-US" dirty="0">
                      <a:effectLst>
                        <a:outerShdw blurRad="38100" dist="38100" dir="2700000" algn="ctr" rotWithShape="0">
                          <a:srgbClr val="000000">
                            <a:alpha val="43000"/>
                          </a:srgbClr>
                        </a:outerShdw>
                      </a:effectLst>
                    </a:endParaRPr>
                  </a:p>
                </c:rich>
              </c:tx>
              <c:showVal val="1"/>
            </c:dLbl>
            <c:dLbl>
              <c:idx val="1"/>
              <c:delete val="1"/>
            </c:dLbl>
            <c:txPr>
              <a:bodyPr/>
              <a:lstStyle/>
              <a:p>
                <a:pPr>
                  <a:defRPr>
                    <a:effectLst>
                      <a:outerShdw blurRad="38100" dist="38100" dir="2700000" algn="ctr" rotWithShape="0">
                        <a:srgbClr val="000000">
                          <a:alpha val="43000"/>
                        </a:srgbClr>
                      </a:outerShdw>
                    </a:effectLst>
                  </a:defRPr>
                </a:pPr>
                <a:endParaRPr lang="en-US"/>
              </a:p>
            </c:txPr>
            <c:showVal val="1"/>
            <c:showLeaderLines val="1"/>
          </c:dLbls>
          <c:cat>
            <c:numRef>
              <c:f>Sheet1!$A$2:$A$3</c:f>
              <c:numCache>
                <c:formatCode>General</c:formatCode>
                <c:ptCount val="2"/>
              </c:numCache>
            </c:numRef>
          </c:cat>
          <c:val>
            <c:numRef>
              <c:f>Sheet1!$B$2:$B$3</c:f>
              <c:numCache>
                <c:formatCode>0.000%</c:formatCode>
                <c:ptCount val="2"/>
                <c:pt idx="0" formatCode="0.00%">
                  <c:v>0.20400000000000001</c:v>
                </c:pt>
                <c:pt idx="1">
                  <c:v>0.79600000000000004</c:v>
                </c:pt>
              </c:numCache>
            </c:numRef>
          </c:val>
        </c:ser>
        <c:dLbls>
          <c:showVal val="1"/>
        </c:dLbls>
        <c:firstSliceAng val="0"/>
      </c:pieChart>
    </c:plotArea>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18"/>
  <c:chart>
    <c:title>
      <c:tx>
        <c:rich>
          <a:bodyPr/>
          <a:lstStyle/>
          <a:p>
            <a:pPr>
              <a:defRPr>
                <a:effectLst>
                  <a:outerShdw blurRad="38100" dist="38100" dir="2700000" algn="tl">
                    <a:srgbClr val="000000">
                      <a:alpha val="43137"/>
                    </a:srgbClr>
                  </a:outerShdw>
                </a:effectLst>
              </a:defRPr>
            </a:pPr>
            <a:r>
              <a:rPr lang="en-US" b="0" dirty="0">
                <a:effectLst/>
              </a:rPr>
              <a:t>Base: US 18- to 64-year-olds</a:t>
            </a:r>
          </a:p>
        </c:rich>
      </c:tx>
      <c:layout/>
    </c:title>
    <c:plotArea>
      <c:layout/>
      <c:pieChart>
        <c:varyColors val="1"/>
        <c:ser>
          <c:idx val="0"/>
          <c:order val="0"/>
          <c:tx>
            <c:strRef>
              <c:f>Sheet1!$B$1</c:f>
              <c:strCache>
                <c:ptCount val="1"/>
                <c:pt idx="0">
                  <c:v>Base: US 18- to 64-year-olds</c:v>
                </c:pt>
              </c:strCache>
            </c:strRef>
          </c:tx>
          <c:cat>
            <c:strRef>
              <c:f>Sheet1!$A$2:$A$4</c:f>
              <c:strCache>
                <c:ptCount val="3"/>
                <c:pt idx="0">
                  <c:v>Very Likely</c:v>
                </c:pt>
                <c:pt idx="1">
                  <c:v>Likely</c:v>
                </c:pt>
                <c:pt idx="2">
                  <c:v>Not Likely</c:v>
                </c:pt>
              </c:strCache>
            </c:strRef>
          </c:cat>
          <c:val>
            <c:numRef>
              <c:f>Sheet1!$B$2:$B$4</c:f>
              <c:numCache>
                <c:formatCode>0%</c:formatCode>
                <c:ptCount val="3"/>
                <c:pt idx="0">
                  <c:v>0.22</c:v>
                </c:pt>
                <c:pt idx="1">
                  <c:v>0.38000000000000111</c:v>
                </c:pt>
                <c:pt idx="2">
                  <c:v>0.4</c:v>
                </c:pt>
              </c:numCache>
            </c:numRef>
          </c:val>
        </c:ser>
        <c:dLbls>
          <c:showCatName val="1"/>
          <c:showPercent val="1"/>
        </c:dLbls>
        <c:firstSliceAng val="0"/>
      </c:pieChart>
    </c:plotArea>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18"/>
  <c:chart>
    <c:title>
      <c:tx>
        <c:rich>
          <a:bodyPr/>
          <a:lstStyle/>
          <a:p>
            <a:pPr>
              <a:defRPr/>
            </a:pPr>
            <a:r>
              <a:rPr lang="en-US" sz="2000" b="0" dirty="0">
                <a:effectLst/>
              </a:rPr>
              <a:t>Base: US 18- to 64-year-old computer users</a:t>
            </a:r>
          </a:p>
        </c:rich>
      </c:tx>
      <c:layout/>
    </c:title>
    <c:plotArea>
      <c:layout/>
      <c:pieChart>
        <c:varyColors val="1"/>
        <c:ser>
          <c:idx val="0"/>
          <c:order val="0"/>
          <c:tx>
            <c:strRef>
              <c:f>Sheet1!$B$1</c:f>
              <c:strCache>
                <c:ptCount val="1"/>
                <c:pt idx="0">
                  <c:v>Base: US 18- to 64-year-old computer users</c:v>
                </c:pt>
              </c:strCache>
            </c:strRef>
          </c:tx>
          <c:cat>
            <c:strRef>
              <c:f>Sheet1!$A$2:$A$4</c:f>
              <c:strCache>
                <c:ptCount val="3"/>
                <c:pt idx="0">
                  <c:v>Very Likely</c:v>
                </c:pt>
                <c:pt idx="1">
                  <c:v>Likely</c:v>
                </c:pt>
                <c:pt idx="2">
                  <c:v>Not Likely</c:v>
                </c:pt>
              </c:strCache>
            </c:strRef>
          </c:cat>
          <c:val>
            <c:numRef>
              <c:f>Sheet1!$B$2:$B$4</c:f>
              <c:numCache>
                <c:formatCode>0%</c:formatCode>
                <c:ptCount val="3"/>
                <c:pt idx="0">
                  <c:v>0.17</c:v>
                </c:pt>
                <c:pt idx="1">
                  <c:v>0.4</c:v>
                </c:pt>
                <c:pt idx="2">
                  <c:v>0.4300000000000001</c:v>
                </c:pt>
              </c:numCache>
            </c:numRef>
          </c:val>
        </c:ser>
        <c:dLbls>
          <c:showCatName val="1"/>
          <c:showPercent val="1"/>
        </c:dLbls>
        <c:firstSliceAng val="0"/>
      </c:pieChart>
    </c:plotArea>
    <c:plotVisOnly val="1"/>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18"/>
  <c:chart>
    <c:title>
      <c:tx>
        <c:rich>
          <a:bodyPr/>
          <a:lstStyle/>
          <a:p>
            <a:pPr>
              <a:defRPr/>
            </a:pPr>
            <a:r>
              <a:rPr lang="en-US" b="0" dirty="0">
                <a:effectLst/>
              </a:rPr>
              <a:t>13</a:t>
            </a:r>
            <a:r>
              <a:rPr lang="en-US" b="0" dirty="0" smtClean="0">
                <a:effectLst/>
              </a:rPr>
              <a:t>% of Kansans</a:t>
            </a:r>
            <a:r>
              <a:rPr lang="en-US" b="0" baseline="0" dirty="0" smtClean="0">
                <a:effectLst/>
              </a:rPr>
              <a:t> 65+</a:t>
            </a:r>
            <a:endParaRPr lang="en-US" b="0" dirty="0">
              <a:effectLst/>
            </a:endParaRPr>
          </a:p>
        </c:rich>
      </c:tx>
      <c:layout/>
    </c:title>
    <c:plotArea>
      <c:layout/>
      <c:pieChart>
        <c:varyColors val="1"/>
        <c:ser>
          <c:idx val="0"/>
          <c:order val="0"/>
          <c:tx>
            <c:strRef>
              <c:f>Sheet1!$B$1</c:f>
              <c:strCache>
                <c:ptCount val="1"/>
                <c:pt idx="0">
                  <c:v>13%</c:v>
                </c:pt>
              </c:strCache>
            </c:strRef>
          </c:tx>
          <c:explosion val="25"/>
          <c:dPt>
            <c:idx val="0"/>
            <c:explosion val="0"/>
          </c:dPt>
          <c:dPt>
            <c:idx val="1"/>
            <c:explosion val="17"/>
          </c:dPt>
          <c:dLbls>
            <c:delete val="1"/>
          </c:dLbls>
          <c:cat>
            <c:strRef>
              <c:f>Sheet1!$A$2:$A$3</c:f>
              <c:strCache>
                <c:ptCount val="1"/>
                <c:pt idx="0">
                  <c:v>65+</c:v>
                </c:pt>
              </c:strCache>
            </c:strRef>
          </c:cat>
          <c:val>
            <c:numRef>
              <c:f>Sheet1!$B$2:$B$3</c:f>
              <c:numCache>
                <c:formatCode>0.00%</c:formatCode>
                <c:ptCount val="2"/>
                <c:pt idx="0" formatCode="0%">
                  <c:v>0.13</c:v>
                </c:pt>
                <c:pt idx="1">
                  <c:v>0.87000000000000122</c:v>
                </c:pt>
              </c:numCache>
            </c:numRef>
          </c:val>
        </c:ser>
        <c:dLbls>
          <c:showCatName val="1"/>
        </c:dLbls>
        <c:firstSliceAng val="0"/>
      </c:pieChart>
    </c:plotArea>
    <c:plotVisOnly val="1"/>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C2CD82-4D14-45B6-A9F9-C6C38714FF7F}" type="datetimeFigureOut">
              <a:rPr lang="en-US" smtClean="0"/>
              <a:pPr/>
              <a:t>6/1/2010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C05513-0E51-4783-8611-7C9E8E95393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is this about? Who are we to have asked you here today?</a:t>
            </a:r>
            <a:endParaRPr lang="en-US" dirty="0"/>
          </a:p>
        </p:txBody>
      </p:sp>
      <p:sp>
        <p:nvSpPr>
          <p:cNvPr id="4" name="Slide Number Placeholder 3"/>
          <p:cNvSpPr>
            <a:spLocks noGrp="1"/>
          </p:cNvSpPr>
          <p:nvPr>
            <p:ph type="sldNum" sz="quarter" idx="10"/>
          </p:nvPr>
        </p:nvSpPr>
        <p:spPr/>
        <p:txBody>
          <a:bodyPr/>
          <a:lstStyle/>
          <a:p>
            <a:fld id="{72C05513-0E51-4783-8611-7C9E8E953936}" type="slidenum">
              <a:rPr lang="en-US" smtClean="0"/>
              <a:pPr/>
              <a:t>4</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Furthermore…</a:t>
            </a:r>
          </a:p>
          <a:p>
            <a:endParaRPr lang="en-US" dirty="0" smtClean="0"/>
          </a:p>
          <a:p>
            <a:r>
              <a:rPr lang="en-US" dirty="0" smtClean="0"/>
              <a:t>As shown in the chart, 60% of working-age adults are likely or very likely to benefit from the use of accessible technology.</a:t>
            </a:r>
            <a:endParaRPr lang="en-US" dirty="0"/>
          </a:p>
        </p:txBody>
      </p:sp>
      <p:sp>
        <p:nvSpPr>
          <p:cNvPr id="4" name="Slide Number Placeholder 3"/>
          <p:cNvSpPr>
            <a:spLocks noGrp="1"/>
          </p:cNvSpPr>
          <p:nvPr>
            <p:ph type="sldNum" sz="quarter" idx="10"/>
          </p:nvPr>
        </p:nvSpPr>
        <p:spPr/>
        <p:txBody>
          <a:bodyPr/>
          <a:lstStyle/>
          <a:p>
            <a:fld id="{73E8E00B-F436-44B1-8C1E-E0578C6CD23F}" type="slidenum">
              <a:rPr lang="en-US" smtClean="0"/>
              <a:pPr/>
              <a:t>25</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E8E00B-F436-44B1-8C1E-E0578C6CD23F}" type="slidenum">
              <a:rPr lang="en-US" smtClean="0"/>
              <a:pPr/>
              <a:t>26</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and…</a:t>
            </a:r>
          </a:p>
          <a:p>
            <a:endParaRPr lang="en-US" dirty="0" smtClean="0"/>
          </a:p>
          <a:p>
            <a:r>
              <a:rPr lang="en-US" dirty="0" smtClean="0"/>
              <a:t>As shown in the figure, 57% of computer users are likely or very likely to benefit from the use of accessible technology.</a:t>
            </a:r>
            <a:endParaRPr lang="en-US" dirty="0"/>
          </a:p>
        </p:txBody>
      </p:sp>
      <p:sp>
        <p:nvSpPr>
          <p:cNvPr id="4" name="Slide Number Placeholder 3"/>
          <p:cNvSpPr>
            <a:spLocks noGrp="1"/>
          </p:cNvSpPr>
          <p:nvPr>
            <p:ph type="sldNum" sz="quarter" idx="10"/>
          </p:nvPr>
        </p:nvSpPr>
        <p:spPr/>
        <p:txBody>
          <a:bodyPr/>
          <a:lstStyle/>
          <a:p>
            <a:fld id="{73E8E00B-F436-44B1-8C1E-E0578C6CD23F}" type="slidenum">
              <a:rPr lang="en-US" smtClean="0"/>
              <a:pPr/>
              <a:t>27</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E8E00B-F436-44B1-8C1E-E0578C6CD23F}" type="slidenum">
              <a:rPr lang="en-US" smtClean="0"/>
              <a:pPr/>
              <a:t>28</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13% of Kansans 65 and older (2% 85 and older)</a:t>
            </a:r>
          </a:p>
          <a:p>
            <a:endParaRPr lang="en-US" dirty="0"/>
          </a:p>
          <a:p>
            <a:r>
              <a:rPr lang="en-US" dirty="0" smtClean="0"/>
              <a:t>Source: 2000 Census</a:t>
            </a:r>
          </a:p>
        </p:txBody>
      </p:sp>
      <p:sp>
        <p:nvSpPr>
          <p:cNvPr id="4" name="Slide Number Placeholder 3"/>
          <p:cNvSpPr>
            <a:spLocks noGrp="1"/>
          </p:cNvSpPr>
          <p:nvPr>
            <p:ph type="sldNum" sz="quarter" idx="10"/>
          </p:nvPr>
        </p:nvSpPr>
        <p:spPr/>
        <p:txBody>
          <a:bodyPr/>
          <a:lstStyle/>
          <a:p>
            <a:fld id="{2652CAD3-B9BC-499D-BF8C-DE8416B60964}" type="slidenum">
              <a:rPr lang="en-US" smtClean="0"/>
              <a:pPr/>
              <a:t>29</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E8E00B-F436-44B1-8C1E-E0578C6CD23F}" type="slidenum">
              <a:rPr lang="en-US" smtClean="0"/>
              <a:pPr/>
              <a:t>30</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E8E00B-F436-44B1-8C1E-E0578C6CD23F}" type="slidenum">
              <a:rPr lang="en-US" smtClean="0"/>
              <a:pPr/>
              <a:t>31</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E8E00B-F436-44B1-8C1E-E0578C6CD23F}" type="slidenum">
              <a:rPr lang="en-US" smtClean="0"/>
              <a:pPr/>
              <a:t>32</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E8E00B-F436-44B1-8C1E-E0578C6CD23F}" type="slidenum">
              <a:rPr lang="en-US" smtClean="0"/>
              <a:pPr/>
              <a:t>33</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does it mean?</a:t>
            </a:r>
            <a:endParaRPr lang="en-US" dirty="0"/>
          </a:p>
        </p:txBody>
      </p:sp>
      <p:sp>
        <p:nvSpPr>
          <p:cNvPr id="4" name="Slide Number Placeholder 3"/>
          <p:cNvSpPr>
            <a:spLocks noGrp="1"/>
          </p:cNvSpPr>
          <p:nvPr>
            <p:ph type="sldNum" sz="quarter" idx="10"/>
          </p:nvPr>
        </p:nvSpPr>
        <p:spPr/>
        <p:txBody>
          <a:bodyPr/>
          <a:lstStyle/>
          <a:p>
            <a:fld id="{72C05513-0E51-4783-8611-7C9E8E953936}" type="slidenum">
              <a:rPr lang="en-US" smtClean="0"/>
              <a:pPr/>
              <a:t>35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House hearing was April</a:t>
            </a:r>
            <a:r>
              <a:rPr lang="en-US" baseline="0" dirty="0" smtClean="0"/>
              <a:t> 22.</a:t>
            </a:r>
            <a:endParaRPr lang="en-US" dirty="0"/>
          </a:p>
        </p:txBody>
      </p:sp>
      <p:sp>
        <p:nvSpPr>
          <p:cNvPr id="4" name="Slide Number Placeholder 3"/>
          <p:cNvSpPr>
            <a:spLocks noGrp="1"/>
          </p:cNvSpPr>
          <p:nvPr>
            <p:ph type="sldNum" sz="quarter" idx="10"/>
          </p:nvPr>
        </p:nvSpPr>
        <p:spPr/>
        <p:txBody>
          <a:bodyPr/>
          <a:lstStyle/>
          <a:p>
            <a:fld id="{72C05513-0E51-4783-8611-7C9E8E953936}" type="slidenum">
              <a:rPr lang="en-US" smtClean="0"/>
              <a:pPr/>
              <a:t>7</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2C05513-0E51-4783-8611-7C9E8E953936}" type="slidenum">
              <a:rPr lang="en-US" smtClean="0"/>
              <a:pPr/>
              <a:t>36</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less trivial when background-image is also</a:t>
            </a:r>
            <a:r>
              <a:rPr lang="en-US" baseline="0" dirty="0" smtClean="0"/>
              <a:t> used.</a:t>
            </a:r>
            <a:endParaRPr lang="en-US" dirty="0"/>
          </a:p>
        </p:txBody>
      </p:sp>
      <p:sp>
        <p:nvSpPr>
          <p:cNvPr id="4" name="Slide Number Placeholder 3"/>
          <p:cNvSpPr>
            <a:spLocks noGrp="1"/>
          </p:cNvSpPr>
          <p:nvPr>
            <p:ph type="sldNum" sz="quarter" idx="10"/>
          </p:nvPr>
        </p:nvSpPr>
        <p:spPr/>
        <p:txBody>
          <a:bodyPr/>
          <a:lstStyle/>
          <a:p>
            <a:fld id="{72C05513-0E51-4783-8611-7C9E8E953936}" type="slidenum">
              <a:rPr lang="en-US" smtClean="0"/>
              <a:pPr/>
              <a:t>53</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(Of course, unobtrusive</a:t>
            </a:r>
            <a:r>
              <a:rPr lang="en-US" baseline="0" dirty="0" smtClean="0"/>
              <a:t> JavaScript would be even better.)</a:t>
            </a:r>
            <a:endParaRPr lang="en-US" dirty="0"/>
          </a:p>
        </p:txBody>
      </p:sp>
      <p:sp>
        <p:nvSpPr>
          <p:cNvPr id="4" name="Slide Number Placeholder 3"/>
          <p:cNvSpPr>
            <a:spLocks noGrp="1"/>
          </p:cNvSpPr>
          <p:nvPr>
            <p:ph type="sldNum" sz="quarter" idx="10"/>
          </p:nvPr>
        </p:nvSpPr>
        <p:spPr/>
        <p:txBody>
          <a:bodyPr/>
          <a:lstStyle/>
          <a:p>
            <a:fld id="{72C05513-0E51-4783-8611-7C9E8E953936}" type="slidenum">
              <a:rPr lang="en-US" smtClean="0"/>
              <a:pPr/>
              <a:t>55</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Show of hands: </a:t>
            </a:r>
            <a:r>
              <a:rPr lang="en-US" dirty="0" smtClean="0"/>
              <a:t>Anyone offering </a:t>
            </a:r>
            <a:r>
              <a:rPr lang="en-US" dirty="0" err="1" smtClean="0"/>
              <a:t>RIAs</a:t>
            </a:r>
            <a:r>
              <a:rPr lang="en-US" dirty="0" smtClean="0"/>
              <a:t>?</a:t>
            </a:r>
            <a:endParaRPr lang="en-US" dirty="0"/>
          </a:p>
        </p:txBody>
      </p:sp>
      <p:sp>
        <p:nvSpPr>
          <p:cNvPr id="4" name="Slide Number Placeholder 3"/>
          <p:cNvSpPr>
            <a:spLocks noGrp="1"/>
          </p:cNvSpPr>
          <p:nvPr>
            <p:ph type="sldNum" sz="quarter" idx="10"/>
          </p:nvPr>
        </p:nvSpPr>
        <p:spPr/>
        <p:txBody>
          <a:bodyPr/>
          <a:lstStyle/>
          <a:p>
            <a:fld id="{72C05513-0E51-4783-8611-7C9E8E953936}" type="slidenum">
              <a:rPr lang="en-US" smtClean="0"/>
              <a:pPr/>
              <a:t>57</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Show of hands: </a:t>
            </a:r>
            <a:r>
              <a:rPr lang="en-US" dirty="0" smtClean="0"/>
              <a:t>Anyone using Ajax?</a:t>
            </a:r>
            <a:endParaRPr lang="en-US" dirty="0"/>
          </a:p>
        </p:txBody>
      </p:sp>
      <p:sp>
        <p:nvSpPr>
          <p:cNvPr id="4" name="Slide Number Placeholder 3"/>
          <p:cNvSpPr>
            <a:spLocks noGrp="1"/>
          </p:cNvSpPr>
          <p:nvPr>
            <p:ph type="sldNum" sz="quarter" idx="10"/>
          </p:nvPr>
        </p:nvSpPr>
        <p:spPr/>
        <p:txBody>
          <a:bodyPr/>
          <a:lstStyle/>
          <a:p>
            <a:fld id="{72C05513-0E51-4783-8611-7C9E8E953936}" type="slidenum">
              <a:rPr lang="en-US" smtClean="0"/>
              <a:pPr/>
              <a:t>60</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Show of hands: </a:t>
            </a:r>
            <a:r>
              <a:rPr lang="en-US" dirty="0" smtClean="0"/>
              <a:t>Anyone using Flash other than for video delivery?</a:t>
            </a:r>
            <a:endParaRPr lang="en-US" dirty="0"/>
          </a:p>
        </p:txBody>
      </p:sp>
      <p:sp>
        <p:nvSpPr>
          <p:cNvPr id="4" name="Slide Number Placeholder 3"/>
          <p:cNvSpPr>
            <a:spLocks noGrp="1"/>
          </p:cNvSpPr>
          <p:nvPr>
            <p:ph type="sldNum" sz="quarter" idx="10"/>
          </p:nvPr>
        </p:nvSpPr>
        <p:spPr/>
        <p:txBody>
          <a:bodyPr/>
          <a:lstStyle/>
          <a:p>
            <a:fld id="{72C05513-0E51-4783-8611-7C9E8E953936}" type="slidenum">
              <a:rPr lang="en-US" smtClean="0"/>
              <a:pPr/>
              <a:t>61</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Show of hands: </a:t>
            </a:r>
            <a:r>
              <a:rPr lang="en-US" dirty="0" smtClean="0"/>
              <a:t>Anyone using </a:t>
            </a:r>
            <a:r>
              <a:rPr lang="en-US" dirty="0" err="1" smtClean="0"/>
              <a:t>Silverlight</a:t>
            </a:r>
            <a:r>
              <a:rPr lang="en-US" dirty="0" smtClean="0"/>
              <a:t>?</a:t>
            </a:r>
            <a:endParaRPr lang="en-US" dirty="0"/>
          </a:p>
        </p:txBody>
      </p:sp>
      <p:sp>
        <p:nvSpPr>
          <p:cNvPr id="4" name="Slide Number Placeholder 3"/>
          <p:cNvSpPr>
            <a:spLocks noGrp="1"/>
          </p:cNvSpPr>
          <p:nvPr>
            <p:ph type="sldNum" sz="quarter" idx="10"/>
          </p:nvPr>
        </p:nvSpPr>
        <p:spPr/>
        <p:txBody>
          <a:bodyPr/>
          <a:lstStyle/>
          <a:p>
            <a:fld id="{72C05513-0E51-4783-8611-7C9E8E953936}" type="slidenum">
              <a:rPr lang="en-US" smtClean="0"/>
              <a:pPr/>
              <a:t>64</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Show of hands: </a:t>
            </a:r>
            <a:r>
              <a:rPr lang="en-US" dirty="0" smtClean="0"/>
              <a:t>Raise your hand if you have a </a:t>
            </a:r>
            <a:r>
              <a:rPr lang="en-US" i="1" dirty="0" smtClean="0"/>
              <a:t>significant number </a:t>
            </a:r>
            <a:r>
              <a:rPr lang="en-US" dirty="0" smtClean="0"/>
              <a:t>of </a:t>
            </a:r>
            <a:r>
              <a:rPr lang="en-US" dirty="0" err="1" smtClean="0"/>
              <a:t>PDFs</a:t>
            </a:r>
            <a:r>
              <a:rPr lang="en-US" dirty="0" smtClean="0"/>
              <a:t> on your site.</a:t>
            </a:r>
            <a:endParaRPr lang="en-US" dirty="0"/>
          </a:p>
        </p:txBody>
      </p:sp>
      <p:sp>
        <p:nvSpPr>
          <p:cNvPr id="4" name="Slide Number Placeholder 3"/>
          <p:cNvSpPr>
            <a:spLocks noGrp="1"/>
          </p:cNvSpPr>
          <p:nvPr>
            <p:ph type="sldNum" sz="quarter" idx="10"/>
          </p:nvPr>
        </p:nvSpPr>
        <p:spPr/>
        <p:txBody>
          <a:bodyPr/>
          <a:lstStyle/>
          <a:p>
            <a:fld id="{72C05513-0E51-4783-8611-7C9E8E953936}" type="slidenum">
              <a:rPr lang="en-US" smtClean="0"/>
              <a:pPr/>
              <a:t>65</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Show of hands: </a:t>
            </a:r>
            <a:r>
              <a:rPr lang="en-US" dirty="0" smtClean="0"/>
              <a:t>Raise</a:t>
            </a:r>
            <a:r>
              <a:rPr lang="en-US" baseline="0" dirty="0" smtClean="0"/>
              <a:t> your hand if you serve video on your site.</a:t>
            </a:r>
          </a:p>
          <a:p>
            <a:r>
              <a:rPr lang="en-US" baseline="0" dirty="0" smtClean="0"/>
              <a:t>			… quit a bit of video.</a:t>
            </a:r>
          </a:p>
          <a:p>
            <a:r>
              <a:rPr lang="en-US" baseline="0" dirty="0" smtClean="0"/>
              <a:t>			… if you're captioning video.</a:t>
            </a:r>
            <a:endParaRPr lang="en-US" dirty="0"/>
          </a:p>
        </p:txBody>
      </p:sp>
      <p:sp>
        <p:nvSpPr>
          <p:cNvPr id="4" name="Slide Number Placeholder 3"/>
          <p:cNvSpPr>
            <a:spLocks noGrp="1"/>
          </p:cNvSpPr>
          <p:nvPr>
            <p:ph type="sldNum" sz="quarter" idx="10"/>
          </p:nvPr>
        </p:nvSpPr>
        <p:spPr/>
        <p:txBody>
          <a:bodyPr/>
          <a:lstStyle/>
          <a:p>
            <a:fld id="{72C05513-0E51-4783-8611-7C9E8E953936}" type="slidenum">
              <a:rPr lang="en-US" smtClean="0"/>
              <a:pPr/>
              <a:t>67</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See </a:t>
            </a:r>
            <a:r>
              <a:rPr lang="en-US">
                <a:solidFill>
                  <a:srgbClr val="000000"/>
                </a:solidFill>
                <a:ea typeface="ＭＳ 明朝" pitchFamily="68" charset="-128"/>
                <a:cs typeface="Helvetica" pitchFamily="68" charset="0"/>
              </a:rPr>
              <a:t>www.w3.org/WAI/presentations/WCAG20_about</a:t>
            </a:r>
          </a:p>
        </p:txBody>
      </p:sp>
      <p:sp>
        <p:nvSpPr>
          <p:cNvPr id="5" name="Rectangle 8"/>
          <p:cNvSpPr>
            <a:spLocks noGrp="1" noChangeArrowheads="1"/>
          </p:cNvSpPr>
          <p:nvPr>
            <p:ph type="sldNum" sz="quarter" idx="5"/>
          </p:nvPr>
        </p:nvSpPr>
        <p:spPr>
          <a:ln/>
        </p:spPr>
        <p:txBody>
          <a:bodyPr/>
          <a:lstStyle/>
          <a:p>
            <a:fld id="{D37EC5B7-0F9E-4FE5-938E-7C2C648E70C5}" type="slidenum">
              <a:rPr lang="en-US"/>
              <a:pPr/>
              <a:t>72</a:t>
            </a:fld>
            <a:endParaRPr lang="en-US"/>
          </a:p>
        </p:txBody>
      </p:sp>
      <p:sp>
        <p:nvSpPr>
          <p:cNvPr id="796674" name="Rectangle 2"/>
          <p:cNvSpPr>
            <a:spLocks noGrp="1" noRot="1" noChangeAspect="1" noChangeArrowheads="1" noTextEdit="1"/>
          </p:cNvSpPr>
          <p:nvPr>
            <p:ph type="sldImg"/>
          </p:nvPr>
        </p:nvSpPr>
        <p:spPr>
          <a:xfrm>
            <a:off x="527050" y="323850"/>
            <a:ext cx="3644900" cy="2735263"/>
          </a:xfrm>
          <a:ln/>
        </p:spPr>
      </p:sp>
      <p:sp>
        <p:nvSpPr>
          <p:cNvPr id="796675" name="Rectangle 3"/>
          <p:cNvSpPr>
            <a:spLocks noGrp="1" noChangeArrowheads="1"/>
          </p:cNvSpPr>
          <p:nvPr>
            <p:ph type="body" idx="1"/>
          </p:nvPr>
        </p:nvSpPr>
        <p:spPr/>
        <p:txBody>
          <a:bodyPr/>
          <a:lstStyle/>
          <a:p>
            <a:r>
              <a:rPr lang="en-US" sz="900" dirty="0"/>
              <a:t>To review what we just discussed: [text in slide]</a:t>
            </a:r>
          </a:p>
          <a:p>
            <a:endParaRPr lang="en-US" sz="900" dirty="0"/>
          </a:p>
          <a:p>
            <a:r>
              <a:rPr lang="en-US" sz="900" dirty="0"/>
              <a:t>---</a:t>
            </a:r>
          </a:p>
          <a:p>
            <a:r>
              <a:rPr lang="en-US" sz="900" dirty="0"/>
              <a:t>[decorative image description: hand holding silver platter with “WCAG 2.0” on it]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Show of hands: </a:t>
            </a:r>
            <a:r>
              <a:rPr lang="en-US" dirty="0" smtClean="0"/>
              <a:t>Who was here for the initial rollout</a:t>
            </a:r>
            <a:r>
              <a:rPr lang="en-US" baseline="0" dirty="0" smtClean="0"/>
              <a:t> in 2000?</a:t>
            </a:r>
          </a:p>
          <a:p>
            <a:endParaRPr lang="en-US" baseline="0" dirty="0" smtClean="0"/>
          </a:p>
          <a:p>
            <a:r>
              <a:rPr lang="en-US" b="1" baseline="0" dirty="0" smtClean="0"/>
              <a:t>Show of hands: </a:t>
            </a:r>
            <a:r>
              <a:rPr lang="en-US" baseline="0" dirty="0" smtClean="0"/>
              <a:t>Who participated in the rollout, e.g., attended training?</a:t>
            </a:r>
            <a:endParaRPr lang="en-US" dirty="0"/>
          </a:p>
        </p:txBody>
      </p:sp>
      <p:sp>
        <p:nvSpPr>
          <p:cNvPr id="4" name="Slide Number Placeholder 3"/>
          <p:cNvSpPr>
            <a:spLocks noGrp="1"/>
          </p:cNvSpPr>
          <p:nvPr>
            <p:ph type="sldNum" sz="quarter" idx="10"/>
          </p:nvPr>
        </p:nvSpPr>
        <p:spPr/>
        <p:txBody>
          <a:bodyPr/>
          <a:lstStyle/>
          <a:p>
            <a:fld id="{72C05513-0E51-4783-8611-7C9E8E953936}" type="slidenum">
              <a:rPr lang="en-US" smtClean="0"/>
              <a:pPr/>
              <a:t>8</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26A783-9549-414C-8ED5-7BFDF626208E}" type="slidenum">
              <a:rPr lang="en-US" smtClean="0"/>
              <a:pPr>
                <a:defRPr/>
              </a:pPr>
              <a:t>73</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26A783-9549-414C-8ED5-7BFDF626208E}" type="slidenum">
              <a:rPr lang="en-US" smtClean="0"/>
              <a:pPr>
                <a:defRPr/>
              </a:pPr>
              <a:t>74</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shouldn't add to your remediation load!</a:t>
            </a:r>
            <a:endParaRPr lang="en-US" dirty="0"/>
          </a:p>
        </p:txBody>
      </p:sp>
      <p:sp>
        <p:nvSpPr>
          <p:cNvPr id="4" name="Slide Number Placeholder 3"/>
          <p:cNvSpPr>
            <a:spLocks noGrp="1"/>
          </p:cNvSpPr>
          <p:nvPr>
            <p:ph type="sldNum" sz="quarter" idx="10"/>
          </p:nvPr>
        </p:nvSpPr>
        <p:spPr/>
        <p:txBody>
          <a:bodyPr/>
          <a:lstStyle/>
          <a:p>
            <a:fld id="{72C05513-0E51-4783-8611-7C9E8E953936}" type="slidenum">
              <a:rPr lang="en-US" smtClean="0"/>
              <a:pPr/>
              <a:t>77</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Show of hands: </a:t>
            </a:r>
            <a:r>
              <a:rPr lang="en-US" dirty="0" smtClean="0"/>
              <a:t>How many of you are currently equipped</a:t>
            </a:r>
            <a:r>
              <a:rPr lang="en-US" baseline="0" dirty="0" smtClean="0"/>
              <a:t> to perform a content inventory?</a:t>
            </a:r>
            <a:endParaRPr lang="en-US" dirty="0"/>
          </a:p>
        </p:txBody>
      </p:sp>
      <p:sp>
        <p:nvSpPr>
          <p:cNvPr id="4" name="Slide Number Placeholder 3"/>
          <p:cNvSpPr>
            <a:spLocks noGrp="1"/>
          </p:cNvSpPr>
          <p:nvPr>
            <p:ph type="sldNum" sz="quarter" idx="10"/>
          </p:nvPr>
        </p:nvSpPr>
        <p:spPr/>
        <p:txBody>
          <a:bodyPr/>
          <a:lstStyle/>
          <a:p>
            <a:fld id="{72C05513-0E51-4783-8611-7C9E8E953936}" type="slidenum">
              <a:rPr lang="en-US" smtClean="0"/>
              <a:pPr/>
              <a:t>78</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92D3D4CA-BBF9-4378-8A6F-57ECFEFACA34}" type="slidenum">
              <a:rPr lang="en-US" smtClean="0"/>
              <a:pPr/>
              <a:t>84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92D3D4CA-BBF9-4378-8A6F-57ECFEFACA34}" type="slidenum">
              <a:rPr lang="en-US" smtClean="0"/>
              <a:pPr/>
              <a:t>85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Put another way: It’s not necessary to have completed all plans by 10/23, but merely to have either completed </a:t>
            </a:r>
            <a:r>
              <a:rPr lang="en-US" i="1" dirty="0" smtClean="0"/>
              <a:t>or filed </a:t>
            </a:r>
            <a:r>
              <a:rPr lang="en-US" dirty="0" smtClean="0"/>
              <a:t>them by then.</a:t>
            </a:r>
            <a:endParaRPr lang="en-US" dirty="0"/>
          </a:p>
        </p:txBody>
      </p:sp>
      <p:sp>
        <p:nvSpPr>
          <p:cNvPr id="4" name="Slide Number Placeholder 3"/>
          <p:cNvSpPr>
            <a:spLocks noGrp="1"/>
          </p:cNvSpPr>
          <p:nvPr>
            <p:ph type="sldNum" sz="quarter" idx="10"/>
          </p:nvPr>
        </p:nvSpPr>
        <p:spPr/>
        <p:txBody>
          <a:bodyPr/>
          <a:lstStyle/>
          <a:p>
            <a:fld id="{92D3D4CA-BBF9-4378-8A6F-57ECFEFACA34}" type="slidenum">
              <a:rPr lang="en-US" smtClean="0"/>
              <a:pPr/>
              <a:t>86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A6EA824-DD72-4D76-8BAA-A9EB0B93A940}" type="slidenum">
              <a:rPr lang="en-US" smtClean="0"/>
              <a:pPr/>
              <a:t>16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a:t>
            </a:r>
            <a:r>
              <a:rPr lang="en-US" baseline="0" dirty="0" smtClean="0"/>
              <a:t> exactly, is all this activity about, and why is it important?</a:t>
            </a:r>
            <a:endParaRPr lang="en-US" dirty="0"/>
          </a:p>
        </p:txBody>
      </p:sp>
      <p:sp>
        <p:nvSpPr>
          <p:cNvPr id="4" name="Slide Number Placeholder 3"/>
          <p:cNvSpPr>
            <a:spLocks noGrp="1"/>
          </p:cNvSpPr>
          <p:nvPr>
            <p:ph type="sldNum" sz="quarter" idx="10"/>
          </p:nvPr>
        </p:nvSpPr>
        <p:spPr/>
        <p:txBody>
          <a:bodyPr/>
          <a:lstStyle/>
          <a:p>
            <a:fld id="{72C05513-0E51-4783-8611-7C9E8E953936}" type="slidenum">
              <a:rPr lang="en-US" smtClean="0"/>
              <a:pPr/>
              <a:t>18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 being accessible means we’re unnecessarily</a:t>
            </a:r>
            <a:r>
              <a:rPr lang="en-US" baseline="0" dirty="0" smtClean="0"/>
              <a:t> limiting and underutilizing our potential resources.</a:t>
            </a:r>
            <a:endParaRPr lang="en-US" dirty="0"/>
          </a:p>
        </p:txBody>
      </p:sp>
      <p:sp>
        <p:nvSpPr>
          <p:cNvPr id="4" name="Slide Number Placeholder 3"/>
          <p:cNvSpPr>
            <a:spLocks noGrp="1"/>
          </p:cNvSpPr>
          <p:nvPr>
            <p:ph type="sldNum" sz="quarter" idx="10"/>
          </p:nvPr>
        </p:nvSpPr>
        <p:spPr/>
        <p:txBody>
          <a:bodyPr/>
          <a:lstStyle/>
          <a:p>
            <a:fld id="{73E8E00B-F436-44B1-8C1E-E0578C6CD23F}" type="slidenum">
              <a:rPr lang="en-US" smtClean="0"/>
              <a:pPr/>
              <a:t>21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52CAD3-B9BC-499D-BF8C-DE8416B60964}" type="slidenum">
              <a:rPr lang="en-US" smtClean="0"/>
              <a:pPr/>
              <a:t>22</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Source: 2006 BRFSS Disability and Health Report</a:t>
            </a:r>
          </a:p>
          <a:p>
            <a:endParaRPr lang="en-US" dirty="0" smtClean="0"/>
          </a:p>
          <a:p>
            <a:r>
              <a:rPr lang="en-US" dirty="0" smtClean="0"/>
              <a:t>(BRFSS: Behavioral Risk Factor Surveillance System)</a:t>
            </a:r>
          </a:p>
          <a:p>
            <a:endParaRPr lang="en-US" dirty="0" smtClean="0"/>
          </a:p>
          <a:p>
            <a:r>
              <a:rPr lang="en-US" dirty="0" smtClean="0"/>
              <a:t>422,108 adult Kansans (20.4%) living with some type of disability</a:t>
            </a:r>
          </a:p>
          <a:p>
            <a:endParaRPr lang="en-US" dirty="0"/>
          </a:p>
          <a:p>
            <a:r>
              <a:rPr lang="en-US" dirty="0" smtClean="0"/>
              <a:t>(defined as those who reported an activity limitation due to physical, mental, or emotional problems or who reported a health problem that requires them to use special equipment such as a cane, a wheelchair, a special bed, or a special telephone)</a:t>
            </a:r>
          </a:p>
          <a:p>
            <a:endParaRPr lang="en-US" dirty="0" smtClean="0"/>
          </a:p>
          <a:p>
            <a:r>
              <a:rPr lang="en-US" dirty="0" smtClean="0"/>
              <a:t>(The BRFSS, which is coordinated and partially funded by the Centers for Disease Control and Prevention, is the largest continuously conducted telephone survey in the world. It is conducted in every state, the District of Columbia, and several United States territories. The first BRFSS survey in Kansas was conducted as a point-in-time survey in 1990, and Kansas has conducted the BRFSS survey annually since 1992.)</a:t>
            </a:r>
            <a:endParaRPr lang="en-US" dirty="0"/>
          </a:p>
        </p:txBody>
      </p:sp>
      <p:sp>
        <p:nvSpPr>
          <p:cNvPr id="4" name="Slide Number Placeholder 3"/>
          <p:cNvSpPr>
            <a:spLocks noGrp="1"/>
          </p:cNvSpPr>
          <p:nvPr>
            <p:ph type="sldNum" sz="quarter" idx="10"/>
          </p:nvPr>
        </p:nvSpPr>
        <p:spPr/>
        <p:txBody>
          <a:bodyPr/>
          <a:lstStyle/>
          <a:p>
            <a:fld id="{2652CAD3-B9BC-499D-BF8C-DE8416B60964}" type="slidenum">
              <a:rPr lang="en-US" smtClean="0"/>
              <a:pPr/>
              <a:t>23</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452491">
              <a:defRPr/>
            </a:pPr>
            <a:r>
              <a:rPr lang="en-US" dirty="0" smtClean="0"/>
              <a:t>Less than 1% of females.</a:t>
            </a:r>
          </a:p>
          <a:p>
            <a:pPr defTabSz="452491">
              <a:defRPr/>
            </a:pPr>
            <a:endParaRPr lang="en-US" dirty="0" smtClean="0"/>
          </a:p>
          <a:p>
            <a:pPr defTabSz="452491">
              <a:defRPr/>
            </a:pPr>
            <a:r>
              <a:rPr lang="en-US" dirty="0" smtClean="0"/>
              <a:t>Example</a:t>
            </a:r>
            <a:r>
              <a:rPr lang="en-US" baseline="0" dirty="0" smtClean="0"/>
              <a:t> simulates </a:t>
            </a:r>
            <a:r>
              <a:rPr lang="en-US" dirty="0" err="1"/>
              <a:t>deuteranope</a:t>
            </a:r>
            <a:r>
              <a:rPr lang="en-US" dirty="0"/>
              <a:t> (a form of red/green color deficit).</a:t>
            </a:r>
            <a:endParaRPr lang="en-US" dirty="0" smtClean="0"/>
          </a:p>
          <a:p>
            <a:pPr defTabSz="452491">
              <a:defRPr/>
            </a:pPr>
            <a:endParaRPr lang="en-US" dirty="0" smtClean="0"/>
          </a:p>
          <a:p>
            <a:pPr defTabSz="452491">
              <a:defRPr/>
            </a:pPr>
            <a:r>
              <a:rPr lang="en-US" dirty="0" smtClean="0"/>
              <a:t>Source: </a:t>
            </a:r>
            <a:r>
              <a:rPr lang="en-US" dirty="0"/>
              <a:t>Prevent Blindness America</a:t>
            </a:r>
          </a:p>
        </p:txBody>
      </p:sp>
      <p:sp>
        <p:nvSpPr>
          <p:cNvPr id="4" name="Slide Number Placeholder 3"/>
          <p:cNvSpPr>
            <a:spLocks noGrp="1"/>
          </p:cNvSpPr>
          <p:nvPr>
            <p:ph type="sldNum" sz="quarter" idx="10"/>
          </p:nvPr>
        </p:nvSpPr>
        <p:spPr/>
        <p:txBody>
          <a:bodyPr/>
          <a:lstStyle/>
          <a:p>
            <a:fld id="{73E8E00B-F436-44B1-8C1E-E0578C6CD23F}" type="slidenum">
              <a:rPr lang="en-US" smtClean="0"/>
              <a:pPr/>
              <a:t>24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D6B9B8-94FF-4FC8-8AA6-B70C182550BE}" type="datetimeFigureOut">
              <a:rPr lang="en-US" smtClean="0"/>
              <a:pPr/>
              <a:t>6/1/2010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E2BB47-7A56-43AE-B840-4430A65127B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D6B9B8-94FF-4FC8-8AA6-B70C182550BE}" type="datetimeFigureOut">
              <a:rPr lang="en-US" smtClean="0"/>
              <a:pPr/>
              <a:t>6/1/2010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E2BB47-7A56-43AE-B840-4430A65127B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D6B9B8-94FF-4FC8-8AA6-B70C182550BE}" type="datetimeFigureOut">
              <a:rPr lang="en-US" smtClean="0"/>
              <a:pPr/>
              <a:t>6/1/2010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E2BB47-7A56-43AE-B840-4430A65127B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D6B9B8-94FF-4FC8-8AA6-B70C182550BE}" type="datetimeFigureOut">
              <a:rPr lang="en-US" smtClean="0"/>
              <a:pPr/>
              <a:t>6/1/2010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E2BB47-7A56-43AE-B840-4430A65127B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D6B9B8-94FF-4FC8-8AA6-B70C182550BE}" type="datetimeFigureOut">
              <a:rPr lang="en-US" smtClean="0"/>
              <a:pPr/>
              <a:t>6/1/2010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E2BB47-7A56-43AE-B840-4430A65127B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D6B9B8-94FF-4FC8-8AA6-B70C182550BE}" type="datetimeFigureOut">
              <a:rPr lang="en-US" smtClean="0"/>
              <a:pPr/>
              <a:t>6/1/2010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E2BB47-7A56-43AE-B840-4430A65127B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D6B9B8-94FF-4FC8-8AA6-B70C182550BE}" type="datetimeFigureOut">
              <a:rPr lang="en-US" smtClean="0"/>
              <a:pPr/>
              <a:t>6/1/2010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E2BB47-7A56-43AE-B840-4430A65127B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D6B9B8-94FF-4FC8-8AA6-B70C182550BE}" type="datetimeFigureOut">
              <a:rPr lang="en-US" smtClean="0"/>
              <a:pPr/>
              <a:t>6/1/2010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E2BB47-7A56-43AE-B840-4430A65127B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D6B9B8-94FF-4FC8-8AA6-B70C182550BE}" type="datetimeFigureOut">
              <a:rPr lang="en-US" smtClean="0"/>
              <a:pPr/>
              <a:t>6/1/2010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E2BB47-7A56-43AE-B840-4430A65127B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D6B9B8-94FF-4FC8-8AA6-B70C182550BE}" type="datetimeFigureOut">
              <a:rPr lang="en-US" smtClean="0"/>
              <a:pPr/>
              <a:t>6/1/2010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E2BB47-7A56-43AE-B840-4430A65127B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D6B9B8-94FF-4FC8-8AA6-B70C182550BE}" type="datetimeFigureOut">
              <a:rPr lang="en-US" smtClean="0"/>
              <a:pPr/>
              <a:t>6/1/2010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E2BB47-7A56-43AE-B840-4430A65127B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0000">
              <a:schemeClr val="bg1">
                <a:alpha val="80000"/>
              </a:schemeClr>
            </a:gs>
            <a:gs pos="100000">
              <a:schemeClr val="bg1">
                <a:lumMod val="75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D6B9B8-94FF-4FC8-8AA6-B70C182550BE}" type="datetimeFigureOut">
              <a:rPr lang="en-US" smtClean="0"/>
              <a:pPr/>
              <a:t>6/1/2010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E2BB47-7A56-43AE-B840-4430A65127B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rgbClr val="2E2E2E"/>
          </a:solidFill>
          <a:effectLst>
            <a:outerShdw blurRad="38100" algn="tl" rotWithShape="0">
              <a:srgbClr val="000000">
                <a:alpha val="40000"/>
              </a:srgbClr>
            </a:outerShdw>
          </a:effectLst>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rgbClr val="2E2E2E"/>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rgbClr val="2E2E2E"/>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rgbClr val="2E2E2E"/>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2E2E2E"/>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2E2E2E"/>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cole.robison@da.ks.gov"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2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www.w3.org/WAI/bcase/Overview.html"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section508.gov/index.cfm?ID=12#Web" TargetMode="External"/><Relationship Id="rId2" Type="http://schemas.openxmlformats.org/officeDocument/2006/relationships/hyperlink" Target="http://www.w3.org/TR/WCAG/"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www.w3.org/WAI/intro/accessibility.php" TargetMode="External"/><Relationship Id="rId2" Type="http://schemas.openxmlformats.org/officeDocument/2006/relationships/hyperlink" Target="http://www.w3.org/standards/webdesign/accessibility" TargetMode="External"/><Relationship Id="rId1" Type="http://schemas.openxmlformats.org/officeDocument/2006/relationships/slideLayout" Target="../slideLayouts/slideLayout2.xml"/><Relationship Id="rId5" Type="http://schemas.openxmlformats.org/officeDocument/2006/relationships/hyperlink" Target="http://www.ada.gov/websites2.htm" TargetMode="External"/><Relationship Id="rId4" Type="http://schemas.openxmlformats.org/officeDocument/2006/relationships/hyperlink" Target="http://www.webaim.org/articles/#usersperspective"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www.w3.org/WAI/intro/wcag" TargetMode="External"/><Relationship Id="rId2" Type="http://schemas.openxmlformats.org/officeDocument/2006/relationships/hyperlink" Target="http://da.ks.gov/kpat/resources/1210guidance.htm" TargetMode="External"/><Relationship Id="rId1" Type="http://schemas.openxmlformats.org/officeDocument/2006/relationships/slideLayout" Target="../slideLayouts/slideLayout2.xml"/><Relationship Id="rId5" Type="http://schemas.openxmlformats.org/officeDocument/2006/relationships/hyperlink" Target="http://www.da.ks.gov/kpat/resources/" TargetMode="External"/><Relationship Id="rId4" Type="http://schemas.openxmlformats.org/officeDocument/2006/relationships/hyperlink" Target="http://www.access-board.gov/sec508/guide/1194.22.htm" TargetMode="Externa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3" Type="http://schemas.openxmlformats.org/officeDocument/2006/relationships/hyperlink" Target="http://www.w3.org/TR/WCAG20-TECHS/html.html" TargetMode="External"/><Relationship Id="rId2" Type="http://schemas.openxmlformats.org/officeDocument/2006/relationships/hyperlink" Target="http://www.webaim.org/articles/#html" TargetMode="External"/><Relationship Id="rId1" Type="http://schemas.openxmlformats.org/officeDocument/2006/relationships/slideLayout" Target="../slideLayouts/slideLayout2.xml"/><Relationship Id="rId5" Type="http://schemas.openxmlformats.org/officeDocument/2006/relationships/hyperlink" Target="http://www.communitymx.com/content/article.cfm?cid=0BEA6" TargetMode="External"/><Relationship Id="rId4" Type="http://schemas.openxmlformats.org/officeDocument/2006/relationships/hyperlink" Target="http://www.youtube.com/watch?v=AmUPhEVWu_E"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3" Type="http://schemas.openxmlformats.org/officeDocument/2006/relationships/hyperlink" Target="http://www.w3.org/TR/WCAG20-TECHS/css.html" TargetMode="External"/><Relationship Id="rId2" Type="http://schemas.openxmlformats.org/officeDocument/2006/relationships/hyperlink" Target="http://www.webaim.org/techniques/css/"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3" Type="http://schemas.openxmlformats.org/officeDocument/2006/relationships/hyperlink" Target="http://www.w3.org/TR/WCAG20-TECHS/client-side-script.html" TargetMode="External"/><Relationship Id="rId2" Type="http://schemas.openxmlformats.org/officeDocument/2006/relationships/hyperlink" Target="http://www.webaim.org/techniques/javascript/"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www.webaim.org/techniques/aria/"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http://www.w3.org/TR/wai-aria-primer/" TargetMode="External"/><Relationship Id="rId5" Type="http://schemas.openxmlformats.org/officeDocument/2006/relationships/hyperlink" Target="http://www.w3.org/TR/wai-aria/" TargetMode="External"/><Relationship Id="rId4" Type="http://schemas.openxmlformats.org/officeDocument/2006/relationships/hyperlink" Target="http://www.w3.org/WAI/intro/aria.php"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www.w3.org/TR/WCAG20-TECHS/aria.html" TargetMode="External"/><Relationship Id="rId2" Type="http://schemas.openxmlformats.org/officeDocument/2006/relationships/hyperlink" Target="http://www.w3.org/TR/wai-aria-practices/"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wiki.codetalks.org/wiki/index.php/ARIA_Resources" TargetMode="External"/><Relationship Id="rId2" Type="http://schemas.openxmlformats.org/officeDocument/2006/relationships/hyperlink" Target="http://www.alistapart.com/articles/waiaria/" TargetMode="External"/><Relationship Id="rId1" Type="http://schemas.openxmlformats.org/officeDocument/2006/relationships/slideLayout" Target="../slideLayouts/slideLayout2.xml"/><Relationship Id="rId4" Type="http://schemas.openxmlformats.org/officeDocument/2006/relationships/hyperlink" Target="http://dev.opera.com/articles/view/accessible-drag-and-drop/"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http://www.webaim.org/techniques/ajax/"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hyperlink" Target="http://domscripting.com/blog/display/41" TargetMode="External"/></Relationships>
</file>

<file path=ppt/slides/_rels/slide61.xml.rels><?xml version="1.0" encoding="UTF-8" standalone="yes"?>
<Relationships xmlns="http://schemas.openxmlformats.org/package/2006/relationships"><Relationship Id="rId3" Type="http://schemas.openxmlformats.org/officeDocument/2006/relationships/hyperlink" Target="http://www.webaim.org/techniques/flash/"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hyperlink" Target="http://www.adobe.com/accessibility/products/flash/tutorial/" TargetMode="External"/><Relationship Id="rId4" Type="http://schemas.openxmlformats.org/officeDocument/2006/relationships/hyperlink" Target="http://www.adobe.com/accessibility/products/flash/"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www.adobe.com/accessibility/products/flash/best_practices.html" TargetMode="External"/><Relationship Id="rId2" Type="http://schemas.openxmlformats.org/officeDocument/2006/relationships/hyperlink" Target="http://www.adobe.com/devnet/flash/articles/accessible_animated_preso.html" TargetMode="External"/><Relationship Id="rId1" Type="http://schemas.openxmlformats.org/officeDocument/2006/relationships/slideLayout" Target="../slideLayouts/slideLayout2.xml"/><Relationship Id="rId4" Type="http://schemas.openxmlformats.org/officeDocument/2006/relationships/hyperlink" Target="http://www.doodledoo.com/accessibility/FARM_v2_0.pdf"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www.doodledoo.com/accessibility.htm" TargetMode="External"/><Relationship Id="rId2" Type="http://schemas.openxmlformats.org/officeDocument/2006/relationships/hyperlink" Target="http://doodledoo.com/blog/?cat=5"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msdn.microsoft.com/en-us/library/cc707824(VS.95).aspx"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www.webaim.org/techniques/acrobat/"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hyperlink" Target="http://www.alistapart.com/articles/pdf_accessibility" TargetMode="External"/><Relationship Id="rId4" Type="http://schemas.openxmlformats.org/officeDocument/2006/relationships/hyperlink" Target="http://www.adobe.com/accessibility/products/acrobat/pdf/A9-access-best-practices.pdf" TargetMode="External"/></Relationships>
</file>

<file path=ppt/slides/_rels/slide66.xml.rels><?xml version="1.0" encoding="UTF-8" standalone="yes"?>
<Relationships xmlns="http://schemas.openxmlformats.org/package/2006/relationships"><Relationship Id="rId3" Type="http://schemas.openxmlformats.org/officeDocument/2006/relationships/hyperlink" Target="http://www.adobe.com/products/acrobatpro/" TargetMode="External"/><Relationship Id="rId2" Type="http://schemas.openxmlformats.org/officeDocument/2006/relationships/hyperlink" Target="http://www.abilitynet.org.uk/webarticle87" TargetMode="External"/><Relationship Id="rId1" Type="http://schemas.openxmlformats.org/officeDocument/2006/relationships/slideLayout" Target="../slideLayouts/slideLayout2.xml"/><Relationship Id="rId5" Type="http://schemas.openxmlformats.org/officeDocument/2006/relationships/hyperlink" Target="http://www.net-centric.com/products/PAW.aspx" TargetMode="External"/><Relationship Id="rId4" Type="http://schemas.openxmlformats.org/officeDocument/2006/relationships/hyperlink" Target="http://www.net-centric.com/products/cl_s508_adobe.aspx" TargetMode="External"/></Relationships>
</file>

<file path=ppt/slides/_rels/slide67.xml.rels><?xml version="1.0" encoding="UTF-8" standalone="yes"?>
<Relationships xmlns="http://schemas.openxmlformats.org/package/2006/relationships"><Relationship Id="rId8" Type="http://schemas.openxmlformats.org/officeDocument/2006/relationships/hyperlink" Target="http://www.captioningkey.org/index.html" TargetMode="External"/><Relationship Id="rId3" Type="http://schemas.openxmlformats.org/officeDocument/2006/relationships/hyperlink" Target="http://joeclark.org/access/captioning/bpoc/" TargetMode="External"/><Relationship Id="rId7" Type="http://schemas.openxmlformats.org/officeDocument/2006/relationships/hyperlink" Target="http://ncam.wgbh.org/invent_build/web_multimedia/accessible-digital-media-guide"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http://www.dcmp.org/ciy/" TargetMode="External"/><Relationship Id="rId5" Type="http://schemas.openxmlformats.org/officeDocument/2006/relationships/hyperlink" Target="http://www.w3.org/2008/06/video-notes" TargetMode="External"/><Relationship Id="rId4" Type="http://schemas.openxmlformats.org/officeDocument/2006/relationships/hyperlink" Target="http://www.webaim.org/techniques/captions/" TargetMode="External"/></Relationships>
</file>

<file path=ppt/slides/_rels/slide68.xml.rels><?xml version="1.0" encoding="UTF-8" standalone="yes"?>
<Relationships xmlns="http://schemas.openxmlformats.org/package/2006/relationships"><Relationship Id="rId3" Type="http://schemas.openxmlformats.org/officeDocument/2006/relationships/hyperlink" Target="http://ncam.wgbh.org/invent_build/web_multimedia/tools-guidelines/magpie" TargetMode="External"/><Relationship Id="rId7" Type="http://schemas.openxmlformats.org/officeDocument/2006/relationships/hyperlink" Target="http://www.overstream.net/" TargetMode="External"/><Relationship Id="rId2" Type="http://schemas.openxmlformats.org/officeDocument/2006/relationships/hyperlink" Target="http://dev.opera.com/articles/view/accessible-html5-video-with-javascripted-captions/" TargetMode="External"/><Relationship Id="rId1" Type="http://schemas.openxmlformats.org/officeDocument/2006/relationships/slideLayout" Target="../slideLayouts/slideLayout2.xml"/><Relationship Id="rId6" Type="http://schemas.openxmlformats.org/officeDocument/2006/relationships/hyperlink" Target="http://help.youtube.com/support/youtube/bin/answer.py?answer=100076" TargetMode="External"/><Relationship Id="rId5" Type="http://schemas.openxmlformats.org/officeDocument/2006/relationships/hyperlink" Target="http://www.google.com/support/youtube/bin/answer.py?answer=100077" TargetMode="External"/><Relationship Id="rId4" Type="http://schemas.openxmlformats.org/officeDocument/2006/relationships/hyperlink" Target="http://ncam.wgbh.org/invent_build/web_multimedia/tools-guidelines/ccforflash" TargetMode="External"/></Relationships>
</file>

<file path=ppt/slides/_rels/slide69.xml.rels><?xml version="1.0" encoding="UTF-8" standalone="yes"?>
<Relationships xmlns="http://schemas.openxmlformats.org/package/2006/relationships"><Relationship Id="rId3" Type="http://schemas.openxmlformats.org/officeDocument/2006/relationships/hyperlink" Target="http://www.2020captioning.com/" TargetMode="External"/><Relationship Id="rId2" Type="http://schemas.openxmlformats.org/officeDocument/2006/relationships/hyperlink" Target="http://captionsolutions.com/" TargetMode="External"/><Relationship Id="rId1" Type="http://schemas.openxmlformats.org/officeDocument/2006/relationships/slideLayout" Target="../slideLayouts/slideLayout2.xml"/><Relationship Id="rId6" Type="http://schemas.openxmlformats.org/officeDocument/2006/relationships/hyperlink" Target="http://www.alistapart.com/articles/thisishowthewebgetsregulated/" TargetMode="External"/><Relationship Id="rId5" Type="http://schemas.openxmlformats.org/officeDocument/2006/relationships/hyperlink" Target="http://joeclark.org/book/sashay/serialization/Chapter13.html" TargetMode="External"/><Relationship Id="rId4" Type="http://schemas.openxmlformats.org/officeDocument/2006/relationships/hyperlink" Target="http://www.dcmp.org/caai/nadh11.pdf"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2" Type="http://schemas.openxmlformats.org/officeDocument/2006/relationships/hyperlink" Target="http://www.da.ks.gov/itec/documents/itecitpolicy1210.htm"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hyperlink" Target="http://www.w3.org/WAI/WCAG20/from10/comparison/"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hyperlink" Target="#tech-synchronize-equivalent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hyperlink" Target="http://home.snafu.de/tilman/xenulink.html"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5" Type="http://schemas.openxmlformats.org/officeDocument/2006/relationships/hyperlink" Target="http://www.usability.gov/methods/design_site/inventory.html" TargetMode="External"/><Relationship Id="rId4" Type="http://schemas.openxmlformats.org/officeDocument/2006/relationships/hyperlink" Target="http://siteorbiter.com/" TargetMode="External"/></Relationships>
</file>

<file path=ppt/slides/_rels/slide79.xml.rels><?xml version="1.0" encoding="UTF-8" standalone="yes"?>
<Relationships xmlns="http://schemas.openxmlformats.org/package/2006/relationships"><Relationship Id="rId2" Type="http://schemas.openxmlformats.org/officeDocument/2006/relationships/hyperlink" Target="http://en.wikipedia.org/wiki/List_of_web_analytics_softwar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hyperlink" Target="http://wave.webaim.org/" TargetMode="External"/><Relationship Id="rId2" Type="http://schemas.openxmlformats.org/officeDocument/2006/relationships/hyperlink" Target="http://www.totalvalidator.com/" TargetMode="External"/><Relationship Id="rId1" Type="http://schemas.openxmlformats.org/officeDocument/2006/relationships/slideLayout" Target="../slideLayouts/slideLayout2.xml"/><Relationship Id="rId4" Type="http://schemas.openxmlformats.org/officeDocument/2006/relationships/hyperlink" Target="http://chrispederick.com/work/web-developer/" TargetMode="External"/></Relationships>
</file>

<file path=ppt/slides/_rels/slide81.xml.rels><?xml version="1.0" encoding="UTF-8" standalone="yes"?>
<Relationships xmlns="http://schemas.openxmlformats.org/package/2006/relationships"><Relationship Id="rId8" Type="http://schemas.openxmlformats.org/officeDocument/2006/relationships/hyperlink" Target="http://www.webaim.org/articles/process/" TargetMode="External"/><Relationship Id="rId3" Type="http://schemas.openxmlformats.org/officeDocument/2006/relationships/hyperlink" Target="http://www.contentquality.com/" TargetMode="External"/><Relationship Id="rId7" Type="http://schemas.openxmlformats.org/officeDocument/2006/relationships/hyperlink" Target="http://www.w3.org/WAI/eval/Overview.html" TargetMode="External"/><Relationship Id="rId2" Type="http://schemas.openxmlformats.org/officeDocument/2006/relationships/hyperlink" Target="http://www.visionaustralia.org.au/info.aspx?page=614" TargetMode="External"/><Relationship Id="rId1" Type="http://schemas.openxmlformats.org/officeDocument/2006/relationships/slideLayout" Target="../slideLayouts/slideLayout2.xml"/><Relationship Id="rId6" Type="http://schemas.openxmlformats.org/officeDocument/2006/relationships/hyperlink" Target="http://www.webaim.org/articles/tools/" TargetMode="External"/><Relationship Id="rId5" Type="http://schemas.openxmlformats.org/officeDocument/2006/relationships/hyperlink" Target="http://www.webaim.org/articles/freetools/" TargetMode="External"/><Relationship Id="rId4" Type="http://schemas.openxmlformats.org/officeDocument/2006/relationships/hyperlink" Target="http://www.w3.org/WAI/ER/tools/" TargetMode="Externa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3.xml.rels><?xml version="1.0" encoding="UTF-8" standalone="yes"?>
<Relationships xmlns="http://schemas.openxmlformats.org/package/2006/relationships"><Relationship Id="rId3" Type="http://schemas.openxmlformats.org/officeDocument/2006/relationships/hyperlink" Target="http://da.ks.gov/kpat/groups/webmasters/" TargetMode="External"/><Relationship Id="rId2" Type="http://schemas.openxmlformats.org/officeDocument/2006/relationships/hyperlink" Target="mailto:cole.robison@da.ks.go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Kansas Webmasters Meeting</a:t>
            </a:r>
            <a:endParaRPr lang="en-US" dirty="0"/>
          </a:p>
        </p:txBody>
      </p:sp>
      <p:sp>
        <p:nvSpPr>
          <p:cNvPr id="3" name="Subtitle 2"/>
          <p:cNvSpPr>
            <a:spLocks noGrp="1"/>
          </p:cNvSpPr>
          <p:nvPr>
            <p:ph type="subTitle" idx="1"/>
          </p:nvPr>
        </p:nvSpPr>
        <p:spPr/>
        <p:txBody>
          <a:bodyPr/>
          <a:lstStyle/>
          <a:p>
            <a:r>
              <a:rPr lang="en-US" dirty="0" smtClean="0">
                <a:solidFill>
                  <a:srgbClr val="2E2E2E"/>
                </a:solidFill>
              </a:rPr>
              <a:t>Web Accessibility</a:t>
            </a:r>
          </a:p>
          <a:p>
            <a:r>
              <a:rPr lang="en-US" sz="2400" dirty="0" smtClean="0">
                <a:solidFill>
                  <a:srgbClr val="2E2E2E"/>
                </a:solidFill>
              </a:rPr>
              <a:t>June 1 &amp; 2, 2010</a:t>
            </a:r>
            <a:endParaRPr lang="en-US" sz="2400" dirty="0">
              <a:solidFill>
                <a:srgbClr val="2E2E2E"/>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Kansas Efforts: 1999–2008</a:t>
            </a:r>
            <a:br>
              <a:rPr lang="en-US" dirty="0" smtClean="0"/>
            </a:br>
            <a:r>
              <a:rPr lang="en-US" dirty="0" smtClean="0"/>
              <a:t>Lessons Learned</a:t>
            </a:r>
            <a:endParaRPr lang="en-US" dirty="0"/>
          </a:p>
        </p:txBody>
      </p:sp>
      <p:sp>
        <p:nvSpPr>
          <p:cNvPr id="3" name="Content Placeholder 2"/>
          <p:cNvSpPr>
            <a:spLocks noGrp="1"/>
          </p:cNvSpPr>
          <p:nvPr>
            <p:ph idx="1"/>
          </p:nvPr>
        </p:nvSpPr>
        <p:spPr/>
        <p:txBody>
          <a:bodyPr>
            <a:normAutofit lnSpcReduction="10000"/>
          </a:bodyPr>
          <a:lstStyle/>
          <a:p>
            <a:r>
              <a:rPr lang="en-US" dirty="0" smtClean="0"/>
              <a:t>Staff turnover and changing technologies drive a continuous need for awareness-building and training.</a:t>
            </a:r>
          </a:p>
          <a:p>
            <a:r>
              <a:rPr lang="en-US" dirty="0" smtClean="0"/>
              <a:t>Assessment is needed to understand levels of compliance, training needs, as well as emerging issues.</a:t>
            </a:r>
          </a:p>
          <a:p>
            <a:r>
              <a:rPr lang="en-US" dirty="0" smtClean="0"/>
              <a:t>Need to emphasize accessibility early in the procurement process to ensure produces and services meet requirements.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Kansas Efforts: 1999–2008</a:t>
            </a:r>
            <a:br>
              <a:rPr lang="en-US" dirty="0" smtClean="0"/>
            </a:br>
            <a:r>
              <a:rPr lang="en-US" dirty="0" smtClean="0"/>
              <a:t>Lessons Learned</a:t>
            </a:r>
            <a:endParaRPr lang="en-US" dirty="0"/>
          </a:p>
        </p:txBody>
      </p:sp>
      <p:sp>
        <p:nvSpPr>
          <p:cNvPr id="3" name="Content Placeholder 2"/>
          <p:cNvSpPr>
            <a:spLocks noGrp="1"/>
          </p:cNvSpPr>
          <p:nvPr>
            <p:ph idx="1"/>
          </p:nvPr>
        </p:nvSpPr>
        <p:spPr/>
        <p:txBody>
          <a:bodyPr>
            <a:normAutofit/>
          </a:bodyPr>
          <a:lstStyle/>
          <a:p>
            <a:r>
              <a:rPr lang="en-US" dirty="0" smtClean="0"/>
              <a:t>Central resources are needed to research/address issues, support agencies, implement training &amp; assessment.</a:t>
            </a:r>
          </a:p>
          <a:p>
            <a:r>
              <a:rPr lang="en-US" dirty="0" smtClean="0"/>
              <a:t>Executive-level sponsorship is required to focus resources and priority on the issue.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Kansas Partnership</a:t>
            </a:r>
            <a:br>
              <a:rPr lang="en-US" dirty="0" smtClean="0"/>
            </a:br>
            <a:r>
              <a:rPr lang="en-US" dirty="0" smtClean="0"/>
              <a:t>for Accessible Technology</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Established by Governor’s Executive Order 08-12 on December 22, 2008. Primary objectives are to:</a:t>
            </a:r>
          </a:p>
          <a:p>
            <a:r>
              <a:rPr lang="en-US" dirty="0" smtClean="0"/>
              <a:t>Provide recommendations on IT accessibility issues, standards and policy to ITEC and other committees, boards and commissions, as appropriate.</a:t>
            </a:r>
          </a:p>
          <a:p>
            <a:r>
              <a:rPr lang="en-US" dirty="0" smtClean="0"/>
              <a:t>Develop and support programs for assessing and monitoring IT accessibility compliance.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Kansas Partnership</a:t>
            </a:r>
            <a:br>
              <a:rPr lang="en-US" dirty="0" smtClean="0"/>
            </a:br>
            <a:r>
              <a:rPr lang="en-US" dirty="0" smtClean="0"/>
              <a:t>for Accessible Technology</a:t>
            </a:r>
            <a:endParaRPr lang="en-US" dirty="0"/>
          </a:p>
        </p:txBody>
      </p:sp>
      <p:sp>
        <p:nvSpPr>
          <p:cNvPr id="3" name="Content Placeholder 2"/>
          <p:cNvSpPr>
            <a:spLocks noGrp="1"/>
          </p:cNvSpPr>
          <p:nvPr>
            <p:ph idx="1"/>
          </p:nvPr>
        </p:nvSpPr>
        <p:spPr/>
        <p:txBody>
          <a:bodyPr>
            <a:normAutofit/>
          </a:bodyPr>
          <a:lstStyle/>
          <a:p>
            <a:r>
              <a:rPr lang="en-US" dirty="0" smtClean="0"/>
              <a:t>Develop and coordinate delivery of training.</a:t>
            </a:r>
          </a:p>
          <a:p>
            <a:r>
              <a:rPr lang="en-US" dirty="0" smtClean="0"/>
              <a:t>Establish a leadership role in the national effort to improve access to information and services by individuals with disabilities.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Kansas Partnership</a:t>
            </a:r>
            <a:br>
              <a:rPr lang="en-US" dirty="0" smtClean="0"/>
            </a:br>
            <a:r>
              <a:rPr lang="en-US" dirty="0" smtClean="0"/>
              <a:t>for Accessible Technology</a:t>
            </a:r>
            <a:endParaRPr lang="en-US" dirty="0"/>
          </a:p>
        </p:txBody>
      </p:sp>
      <p:sp>
        <p:nvSpPr>
          <p:cNvPr id="3" name="Content Placeholder 2"/>
          <p:cNvSpPr>
            <a:spLocks noGrp="1"/>
          </p:cNvSpPr>
          <p:nvPr>
            <p:ph idx="1"/>
          </p:nvPr>
        </p:nvSpPr>
        <p:spPr/>
        <p:txBody>
          <a:bodyPr/>
          <a:lstStyle/>
          <a:p>
            <a:r>
              <a:rPr lang="en-US" dirty="0" smtClean="0"/>
              <a:t>Membership is diverse, including:</a:t>
            </a:r>
          </a:p>
          <a:p>
            <a:pPr lvl="1"/>
            <a:r>
              <a:rPr lang="en-US" dirty="0" smtClean="0"/>
              <a:t>Agency decision-makers</a:t>
            </a:r>
          </a:p>
          <a:p>
            <a:pPr lvl="1"/>
            <a:r>
              <a:rPr lang="en-US" dirty="0" smtClean="0"/>
              <a:t>Representatives from disability community advocacy, support, and service organizations</a:t>
            </a:r>
          </a:p>
          <a:p>
            <a:pPr lvl="1"/>
            <a:r>
              <a:rPr lang="en-US" dirty="0" smtClean="0"/>
              <a:t>IT officers</a:t>
            </a:r>
          </a:p>
          <a:p>
            <a:pPr lvl="1"/>
            <a:r>
              <a:rPr lang="en-US" dirty="0" smtClean="0"/>
              <a:t>Legislative representative</a:t>
            </a:r>
          </a:p>
          <a:p>
            <a:pPr lvl="1"/>
            <a:r>
              <a:rPr lang="en-US" dirty="0" smtClean="0"/>
              <a:t>and other interested parties</a:t>
            </a:r>
          </a:p>
          <a:p>
            <a:r>
              <a:rPr lang="en-US" dirty="0" smtClean="0"/>
              <a:t>25 members—Executive Order allows up to 30</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Current KPAT Membership</a:t>
            </a:r>
            <a:endParaRPr lang="en-US" dirty="0"/>
          </a:p>
        </p:txBody>
      </p:sp>
      <p:sp>
        <p:nvSpPr>
          <p:cNvPr id="5" name="Content Placeholder 4"/>
          <p:cNvSpPr>
            <a:spLocks noGrp="1"/>
          </p:cNvSpPr>
          <p:nvPr>
            <p:ph sz="half" idx="1"/>
          </p:nvPr>
        </p:nvSpPr>
        <p:spPr/>
        <p:txBody>
          <a:bodyPr>
            <a:normAutofit fontScale="85000" lnSpcReduction="10000"/>
          </a:bodyPr>
          <a:lstStyle/>
          <a:p>
            <a:pPr>
              <a:buNone/>
            </a:pPr>
            <a:r>
              <a:rPr lang="en-US" dirty="0" smtClean="0"/>
              <a:t>Three </a:t>
            </a:r>
            <a:r>
              <a:rPr lang="en-US" dirty="0" err="1" smtClean="0"/>
              <a:t>CITOs</a:t>
            </a:r>
            <a:r>
              <a:rPr lang="en-US" dirty="0" smtClean="0"/>
              <a:t>, CITA</a:t>
            </a:r>
          </a:p>
          <a:p>
            <a:pPr>
              <a:buNone/>
            </a:pPr>
            <a:r>
              <a:rPr lang="en-US" dirty="0" smtClean="0"/>
              <a:t>State Archivist</a:t>
            </a:r>
          </a:p>
          <a:p>
            <a:pPr>
              <a:buNone/>
            </a:pPr>
            <a:r>
              <a:rPr lang="en-US" dirty="0" smtClean="0"/>
              <a:t>State GIS Coordinator</a:t>
            </a:r>
          </a:p>
          <a:p>
            <a:pPr>
              <a:buNone/>
            </a:pPr>
            <a:r>
              <a:rPr lang="en-US" dirty="0" smtClean="0"/>
              <a:t>Regents IT Council</a:t>
            </a:r>
          </a:p>
          <a:p>
            <a:pPr>
              <a:buNone/>
            </a:pPr>
            <a:r>
              <a:rPr lang="en-US" dirty="0" smtClean="0"/>
              <a:t>INK Executive Director</a:t>
            </a:r>
          </a:p>
          <a:p>
            <a:pPr>
              <a:buNone/>
            </a:pPr>
            <a:r>
              <a:rPr lang="en-US" dirty="0" smtClean="0"/>
              <a:t>State ADA Coordinator</a:t>
            </a:r>
          </a:p>
          <a:p>
            <a:pPr>
              <a:buNone/>
            </a:pPr>
            <a:r>
              <a:rPr lang="en-US" dirty="0" smtClean="0"/>
              <a:t>School for the Blind</a:t>
            </a:r>
          </a:p>
          <a:p>
            <a:pPr>
              <a:buNone/>
            </a:pPr>
            <a:r>
              <a:rPr lang="en-US" dirty="0" smtClean="0"/>
              <a:t>School for the Deaf</a:t>
            </a:r>
          </a:p>
          <a:p>
            <a:pPr>
              <a:buNone/>
            </a:pPr>
            <a:r>
              <a:rPr lang="en-US" dirty="0" err="1" smtClean="0"/>
              <a:t>KanEd</a:t>
            </a:r>
            <a:endParaRPr lang="en-US" dirty="0" smtClean="0"/>
          </a:p>
          <a:p>
            <a:pPr>
              <a:buNone/>
            </a:pPr>
            <a:r>
              <a:rPr lang="en-US" dirty="0" smtClean="0"/>
              <a:t>Kansas Commission on Disability Concerns</a:t>
            </a:r>
            <a:endParaRPr lang="en-US" dirty="0"/>
          </a:p>
        </p:txBody>
      </p:sp>
      <p:sp>
        <p:nvSpPr>
          <p:cNvPr id="6" name="Content Placeholder 5"/>
          <p:cNvSpPr>
            <a:spLocks noGrp="1"/>
          </p:cNvSpPr>
          <p:nvPr>
            <p:ph sz="half" idx="2"/>
          </p:nvPr>
        </p:nvSpPr>
        <p:spPr/>
        <p:txBody>
          <a:bodyPr>
            <a:normAutofit fontScale="85000" lnSpcReduction="10000"/>
          </a:bodyPr>
          <a:lstStyle/>
          <a:p>
            <a:pPr>
              <a:buNone/>
            </a:pPr>
            <a:r>
              <a:rPr lang="en-US" dirty="0" smtClean="0"/>
              <a:t>Director of Purchases</a:t>
            </a:r>
          </a:p>
          <a:p>
            <a:pPr>
              <a:buNone/>
            </a:pPr>
            <a:r>
              <a:rPr lang="en-US" dirty="0" smtClean="0"/>
              <a:t>SRS, KHPA, Aging</a:t>
            </a:r>
          </a:p>
          <a:p>
            <a:pPr>
              <a:buNone/>
            </a:pPr>
            <a:r>
              <a:rPr lang="en-US" dirty="0" smtClean="0"/>
              <a:t>Department of Education</a:t>
            </a:r>
          </a:p>
          <a:p>
            <a:pPr>
              <a:buNone/>
            </a:pPr>
            <a:r>
              <a:rPr lang="en-US" dirty="0" smtClean="0"/>
              <a:t>State Representative</a:t>
            </a:r>
          </a:p>
          <a:p>
            <a:pPr>
              <a:buNone/>
            </a:pPr>
            <a:r>
              <a:rPr lang="en-US" dirty="0" smtClean="0"/>
              <a:t>Kansas Association of Counties</a:t>
            </a:r>
          </a:p>
          <a:p>
            <a:pPr>
              <a:buNone/>
            </a:pPr>
            <a:r>
              <a:rPr lang="en-US" dirty="0" smtClean="0"/>
              <a:t>League of Municipalities</a:t>
            </a:r>
          </a:p>
          <a:p>
            <a:pPr>
              <a:buNone/>
            </a:pPr>
            <a:r>
              <a:rPr lang="en-US" dirty="0" smtClean="0"/>
              <a:t>DISC</a:t>
            </a:r>
          </a:p>
          <a:p>
            <a:pPr>
              <a:buNone/>
            </a:pPr>
            <a:r>
              <a:rPr lang="en-US" dirty="0" smtClean="0"/>
              <a:t>KDEM</a:t>
            </a:r>
          </a:p>
          <a:p>
            <a:pPr>
              <a:buNone/>
            </a:pPr>
            <a:r>
              <a:rPr lang="en-US" dirty="0" smtClean="0"/>
              <a:t>Telecommunications Access Program</a:t>
            </a:r>
          </a:p>
          <a:p>
            <a:pPr>
              <a:buNone/>
            </a:pPr>
            <a:r>
              <a:rPr lang="en-US" dirty="0" smtClean="0"/>
              <a:t>Director of IT Accessibility</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Governance Model</a:t>
            </a:r>
            <a:endParaRPr lang="en-US" dirty="0"/>
          </a:p>
        </p:txBody>
      </p:sp>
      <p:sp>
        <p:nvSpPr>
          <p:cNvPr id="10" name="Rectangle 9"/>
          <p:cNvSpPr/>
          <p:nvPr/>
        </p:nvSpPr>
        <p:spPr bwMode="auto">
          <a:xfrm>
            <a:off x="476912" y="1600199"/>
            <a:ext cx="2450592" cy="603504"/>
          </a:xfrm>
          <a:prstGeom prst="rect">
            <a:avLst/>
          </a:prstGeom>
          <a:solidFill>
            <a:schemeClr val="accent1">
              <a:lumMod val="40000"/>
              <a:lumOff val="60000"/>
            </a:schemeClr>
          </a:solidFill>
          <a:ln w="12700" cap="flat" cmpd="sng" algn="ctr">
            <a:solidFill>
              <a:schemeClr val="tx1"/>
            </a:solidFill>
            <a:prstDash val="solid"/>
            <a:round/>
            <a:headEnd type="none" w="med" len="med"/>
            <a:tailEnd type="none" w="med" len="med"/>
          </a:ln>
          <a:effectLst>
            <a:outerShdw blurRad="50800" dist="228600" dir="2700000">
              <a:schemeClr val="bg1">
                <a:lumMod val="75000"/>
                <a:alpha val="43000"/>
              </a:schemeClr>
            </a:outerShdw>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outerShdw blurRad="38100" dist="38100" dir="2700000" algn="tl">
                    <a:srgbClr val="000000">
                      <a:alpha val="43137"/>
                    </a:srgbClr>
                  </a:outerShdw>
                </a:effectLst>
              </a:rPr>
              <a:t>Governor</a:t>
            </a:r>
          </a:p>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effectLst>
                  <a:outerShdw blurRad="38100" dist="38100" dir="2700000" algn="tl">
                    <a:srgbClr val="000000">
                      <a:alpha val="43137"/>
                    </a:srgbClr>
                  </a:outerShdw>
                </a:effectLst>
              </a:rPr>
              <a:t>Dept of Administration</a:t>
            </a:r>
            <a:endParaRPr kumimoji="0" lang="en-US" sz="1050" i="0" u="none" strike="noStrike" cap="none" normalizeH="0" baseline="0" dirty="0" smtClean="0">
              <a:ln>
                <a:noFill/>
              </a:ln>
              <a:solidFill>
                <a:schemeClr val="tx1"/>
              </a:solidFill>
              <a:effectLst>
                <a:outerShdw blurRad="38100" dist="38100" dir="2700000" algn="tl">
                  <a:srgbClr val="000000">
                    <a:alpha val="43137"/>
                  </a:srgbClr>
                </a:outerShdw>
              </a:effectLst>
            </a:endParaRPr>
          </a:p>
        </p:txBody>
      </p:sp>
      <p:sp>
        <p:nvSpPr>
          <p:cNvPr id="11" name="Rectangle 10"/>
          <p:cNvSpPr/>
          <p:nvPr/>
        </p:nvSpPr>
        <p:spPr bwMode="auto">
          <a:xfrm>
            <a:off x="3358998" y="1600200"/>
            <a:ext cx="2446034" cy="600164"/>
          </a:xfrm>
          <a:prstGeom prst="rect">
            <a:avLst/>
          </a:prstGeom>
          <a:solidFill>
            <a:schemeClr val="accent1">
              <a:lumMod val="40000"/>
              <a:lumOff val="60000"/>
            </a:schemeClr>
          </a:solidFill>
          <a:ln w="12700" cap="flat" cmpd="sng" algn="ctr">
            <a:solidFill>
              <a:schemeClr val="tx1"/>
            </a:solidFill>
            <a:prstDash val="solid"/>
            <a:round/>
            <a:headEnd type="none" w="med" len="med"/>
            <a:tailEnd type="none" w="med" len="med"/>
          </a:ln>
          <a:effectLst>
            <a:outerShdw blurRad="50800" dist="228600" dir="2700000">
              <a:schemeClr val="bg1">
                <a:lumMod val="75000"/>
                <a:alpha val="43000"/>
              </a:schemeClr>
            </a:outerShdw>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outerShdw blurRad="38100" dist="38100" dir="2700000" algn="tl">
                    <a:srgbClr val="000000">
                      <a:alpha val="43137"/>
                    </a:srgbClr>
                  </a:outerShdw>
                </a:effectLst>
              </a:rPr>
              <a:t>Legislative</a:t>
            </a:r>
          </a:p>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effectLst>
                  <a:outerShdw blurRad="38100" dist="38100" dir="2700000" algn="tl">
                    <a:srgbClr val="000000">
                      <a:alpha val="43137"/>
                    </a:srgbClr>
                  </a:outerShdw>
                </a:effectLst>
              </a:rPr>
              <a:t>Legislative Coordinating Council</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050" i="0" u="none" strike="noStrike" cap="none" normalizeH="0" baseline="0" dirty="0" smtClean="0">
                <a:ln>
                  <a:noFill/>
                </a:ln>
                <a:solidFill>
                  <a:schemeClr val="tx1"/>
                </a:solidFill>
                <a:effectLst>
                  <a:outerShdw blurRad="38100" dist="38100" dir="2700000" algn="tl">
                    <a:srgbClr val="000000">
                      <a:alpha val="43137"/>
                    </a:srgbClr>
                  </a:outerShdw>
                </a:effectLst>
              </a:rPr>
              <a:t>JCIT Oversight</a:t>
            </a:r>
          </a:p>
        </p:txBody>
      </p:sp>
      <p:sp>
        <p:nvSpPr>
          <p:cNvPr id="12" name="Rectangle 11"/>
          <p:cNvSpPr/>
          <p:nvPr/>
        </p:nvSpPr>
        <p:spPr bwMode="auto">
          <a:xfrm>
            <a:off x="6216497" y="1600199"/>
            <a:ext cx="2450592" cy="603504"/>
          </a:xfrm>
          <a:prstGeom prst="rect">
            <a:avLst/>
          </a:prstGeom>
          <a:solidFill>
            <a:schemeClr val="accent1">
              <a:lumMod val="40000"/>
              <a:lumOff val="60000"/>
            </a:schemeClr>
          </a:solidFill>
          <a:ln w="12700" cap="flat" cmpd="sng" algn="ctr">
            <a:solidFill>
              <a:schemeClr val="tx1"/>
            </a:solidFill>
            <a:prstDash val="solid"/>
            <a:round/>
            <a:headEnd type="none" w="med" len="med"/>
            <a:tailEnd type="none" w="med" len="med"/>
          </a:ln>
          <a:effectLst>
            <a:outerShdw blurRad="50800" dist="228600" dir="2700000">
              <a:schemeClr val="bg1">
                <a:lumMod val="75000"/>
                <a:alpha val="43000"/>
              </a:schemeClr>
            </a:outerShdw>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outerShdw blurRad="38100" dist="38100" dir="2700000" algn="tl">
                    <a:srgbClr val="000000">
                      <a:alpha val="43137"/>
                    </a:srgbClr>
                  </a:outerShdw>
                </a:effectLst>
              </a:rPr>
              <a:t>Supreme Court</a:t>
            </a:r>
          </a:p>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effectLst>
                  <a:outerShdw blurRad="38100" dist="38100" dir="2700000" algn="tl">
                    <a:srgbClr val="000000">
                      <a:alpha val="43137"/>
                    </a:srgbClr>
                  </a:outerShdw>
                </a:effectLst>
              </a:rPr>
              <a:t>Office of Judicial Administration</a:t>
            </a:r>
            <a:endParaRPr kumimoji="0" lang="en-US" sz="1050" i="0" u="none" strike="noStrike" cap="none" normalizeH="0" baseline="0" dirty="0" smtClean="0">
              <a:ln>
                <a:noFill/>
              </a:ln>
              <a:solidFill>
                <a:schemeClr val="tx1"/>
              </a:solidFill>
              <a:effectLst>
                <a:outerShdw blurRad="38100" dist="38100" dir="2700000" algn="tl">
                  <a:srgbClr val="000000">
                    <a:alpha val="43137"/>
                  </a:srgbClr>
                </a:outerShdw>
              </a:effectLst>
            </a:endParaRPr>
          </a:p>
        </p:txBody>
      </p:sp>
      <p:sp>
        <p:nvSpPr>
          <p:cNvPr id="13" name="Rectangle 12"/>
          <p:cNvSpPr/>
          <p:nvPr/>
        </p:nvSpPr>
        <p:spPr bwMode="auto">
          <a:xfrm>
            <a:off x="476912" y="2420752"/>
            <a:ext cx="2450592" cy="603504"/>
          </a:xfrm>
          <a:prstGeom prst="rect">
            <a:avLst/>
          </a:prstGeom>
          <a:solidFill>
            <a:schemeClr val="accent1">
              <a:lumMod val="40000"/>
              <a:lumOff val="60000"/>
            </a:schemeClr>
          </a:solidFill>
          <a:ln w="12700" cap="flat" cmpd="sng" algn="ctr">
            <a:solidFill>
              <a:schemeClr val="tx1"/>
            </a:solidFill>
            <a:prstDash val="solid"/>
            <a:round/>
            <a:headEnd type="none" w="med" len="med"/>
            <a:tailEnd type="none" w="med" len="med"/>
          </a:ln>
          <a:effectLst>
            <a:outerShdw blurRad="50800" dist="228600" dir="2700000">
              <a:schemeClr val="bg1">
                <a:lumMod val="75000"/>
                <a:alpha val="43000"/>
              </a:schemeClr>
            </a:outerShdw>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i="0" u="none" strike="noStrike" cap="none" normalizeH="0" baseline="0" dirty="0" smtClean="0">
                <a:ln>
                  <a:noFill/>
                </a:ln>
                <a:solidFill>
                  <a:schemeClr val="tx1"/>
                </a:solidFill>
                <a:effectLst>
                  <a:outerShdw blurRad="38100" dist="38100" dir="2700000" algn="tl">
                    <a:srgbClr val="000000">
                      <a:alpha val="43137"/>
                    </a:srgbClr>
                  </a:outerShdw>
                </a:effectLst>
              </a:rPr>
              <a:t>Executive Branch</a:t>
            </a:r>
          </a:p>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effectLst>
                  <a:outerShdw blurRad="38100" dist="38100" dir="2700000" algn="tl">
                    <a:srgbClr val="000000">
                      <a:alpha val="43137"/>
                    </a:srgbClr>
                  </a:outerShdw>
                </a:effectLst>
              </a:rPr>
              <a:t>Chief Information</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050" i="0" u="none" strike="noStrike" cap="none" normalizeH="0" baseline="0" dirty="0" smtClean="0">
                <a:ln>
                  <a:noFill/>
                </a:ln>
                <a:solidFill>
                  <a:schemeClr val="tx1"/>
                </a:solidFill>
                <a:effectLst>
                  <a:outerShdw blurRad="38100" dist="38100" dir="2700000" algn="tl">
                    <a:srgbClr val="000000">
                      <a:alpha val="43137"/>
                    </a:srgbClr>
                  </a:outerShdw>
                </a:effectLst>
              </a:rPr>
              <a:t>Technology Officer</a:t>
            </a:r>
          </a:p>
        </p:txBody>
      </p:sp>
      <p:sp>
        <p:nvSpPr>
          <p:cNvPr id="14" name="Rectangle 13"/>
          <p:cNvSpPr/>
          <p:nvPr/>
        </p:nvSpPr>
        <p:spPr bwMode="auto">
          <a:xfrm>
            <a:off x="3358997" y="2420752"/>
            <a:ext cx="2450592" cy="603504"/>
          </a:xfrm>
          <a:prstGeom prst="rect">
            <a:avLst/>
          </a:prstGeom>
          <a:solidFill>
            <a:schemeClr val="accent1">
              <a:lumMod val="40000"/>
              <a:lumOff val="60000"/>
            </a:schemeClr>
          </a:solidFill>
          <a:ln w="12700" cap="flat" cmpd="sng" algn="ctr">
            <a:solidFill>
              <a:schemeClr val="tx1"/>
            </a:solidFill>
            <a:prstDash val="solid"/>
            <a:round/>
            <a:headEnd type="none" w="med" len="med"/>
            <a:tailEnd type="none" w="med" len="med"/>
          </a:ln>
          <a:effectLst>
            <a:outerShdw blurRad="50800" dist="228600" dir="2700000">
              <a:schemeClr val="bg1">
                <a:lumMod val="75000"/>
                <a:alpha val="43000"/>
              </a:schemeClr>
            </a:outerShdw>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i="0" u="none" strike="noStrike" cap="none" normalizeH="0" baseline="0" dirty="0" smtClean="0">
                <a:ln>
                  <a:noFill/>
                </a:ln>
                <a:solidFill>
                  <a:schemeClr val="tx1"/>
                </a:solidFill>
                <a:effectLst>
                  <a:outerShdw blurRad="38100" dist="38100" dir="2700000" algn="tl">
                    <a:srgbClr val="000000">
                      <a:alpha val="43137"/>
                    </a:srgbClr>
                  </a:outerShdw>
                </a:effectLst>
              </a:rPr>
              <a:t>Legislative Branch</a:t>
            </a:r>
          </a:p>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effectLst>
                  <a:outerShdw blurRad="38100" dist="38100" dir="2700000" algn="tl">
                    <a:srgbClr val="000000">
                      <a:alpha val="43137"/>
                    </a:srgbClr>
                  </a:outerShdw>
                </a:effectLst>
              </a:rPr>
              <a:t>Chief Information</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050" i="0" u="none" strike="noStrike" cap="none" normalizeH="0" baseline="0" dirty="0" smtClean="0">
                <a:ln>
                  <a:noFill/>
                </a:ln>
                <a:solidFill>
                  <a:schemeClr val="tx1"/>
                </a:solidFill>
                <a:effectLst>
                  <a:outerShdw blurRad="38100" dist="38100" dir="2700000" algn="tl">
                    <a:srgbClr val="000000">
                      <a:alpha val="43137"/>
                    </a:srgbClr>
                  </a:outerShdw>
                </a:effectLst>
              </a:rPr>
              <a:t>Technology</a:t>
            </a:r>
            <a:r>
              <a:rPr kumimoji="0" lang="en-US" sz="1050" i="0" u="none" strike="noStrike" cap="none" normalizeH="0" dirty="0" smtClean="0">
                <a:ln>
                  <a:noFill/>
                </a:ln>
                <a:solidFill>
                  <a:schemeClr val="tx1"/>
                </a:solidFill>
                <a:effectLst>
                  <a:outerShdw blurRad="38100" dist="38100" dir="2700000" algn="tl">
                    <a:srgbClr val="000000">
                      <a:alpha val="43137"/>
                    </a:srgbClr>
                  </a:outerShdw>
                </a:effectLst>
              </a:rPr>
              <a:t> Officer</a:t>
            </a:r>
            <a:endParaRPr kumimoji="0" lang="en-US" sz="1050" i="0" u="none" strike="noStrike" cap="none" normalizeH="0" baseline="0" dirty="0" smtClean="0">
              <a:ln>
                <a:noFill/>
              </a:ln>
              <a:solidFill>
                <a:schemeClr val="tx1"/>
              </a:solidFill>
              <a:effectLst>
                <a:outerShdw blurRad="38100" dist="38100" dir="2700000" algn="tl">
                  <a:srgbClr val="000000">
                    <a:alpha val="43137"/>
                  </a:srgbClr>
                </a:outerShdw>
              </a:effectLst>
            </a:endParaRPr>
          </a:p>
        </p:txBody>
      </p:sp>
      <p:sp>
        <p:nvSpPr>
          <p:cNvPr id="15" name="Rectangle 14"/>
          <p:cNvSpPr/>
          <p:nvPr/>
        </p:nvSpPr>
        <p:spPr bwMode="auto">
          <a:xfrm>
            <a:off x="6216497" y="2420752"/>
            <a:ext cx="2450592" cy="603504"/>
          </a:xfrm>
          <a:prstGeom prst="rect">
            <a:avLst/>
          </a:prstGeom>
          <a:solidFill>
            <a:schemeClr val="accent1">
              <a:lumMod val="40000"/>
              <a:lumOff val="60000"/>
            </a:schemeClr>
          </a:solidFill>
          <a:ln w="12700" cap="flat" cmpd="sng" algn="ctr">
            <a:solidFill>
              <a:schemeClr val="tx1"/>
            </a:solidFill>
            <a:prstDash val="solid"/>
            <a:round/>
            <a:headEnd type="none" w="med" len="med"/>
            <a:tailEnd type="none" w="med" len="med"/>
          </a:ln>
          <a:effectLst>
            <a:outerShdw blurRad="50800" dist="228600" dir="2700000">
              <a:schemeClr val="bg1">
                <a:lumMod val="75000"/>
                <a:alpha val="43000"/>
              </a:schemeClr>
            </a:outerShdw>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i="0" u="none" strike="noStrike" cap="none" normalizeH="0" baseline="0" dirty="0" smtClean="0">
                <a:ln>
                  <a:noFill/>
                </a:ln>
                <a:solidFill>
                  <a:schemeClr val="tx1"/>
                </a:solidFill>
                <a:effectLst>
                  <a:outerShdw blurRad="38100" dist="38100" dir="2700000" algn="tl">
                    <a:srgbClr val="000000">
                      <a:alpha val="43137"/>
                    </a:srgbClr>
                  </a:outerShdw>
                </a:effectLst>
              </a:rPr>
              <a:t>Judicial Branch</a:t>
            </a:r>
          </a:p>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effectLst>
                  <a:outerShdw blurRad="38100" dist="38100" dir="2700000" algn="tl">
                    <a:srgbClr val="000000">
                      <a:alpha val="43137"/>
                    </a:srgbClr>
                  </a:outerShdw>
                </a:effectLst>
              </a:rPr>
              <a:t>Chief Information</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050" i="0" u="none" strike="noStrike" cap="none" normalizeH="0" baseline="0" dirty="0" smtClean="0">
                <a:ln>
                  <a:noFill/>
                </a:ln>
                <a:solidFill>
                  <a:schemeClr val="tx1"/>
                </a:solidFill>
                <a:effectLst>
                  <a:outerShdw blurRad="38100" dist="38100" dir="2700000" algn="tl">
                    <a:srgbClr val="000000">
                      <a:alpha val="43137"/>
                    </a:srgbClr>
                  </a:outerShdw>
                </a:effectLst>
              </a:rPr>
              <a:t>Technology Officer</a:t>
            </a:r>
          </a:p>
        </p:txBody>
      </p:sp>
      <p:sp>
        <p:nvSpPr>
          <p:cNvPr id="16" name="Rectangle 15"/>
          <p:cNvSpPr/>
          <p:nvPr/>
        </p:nvSpPr>
        <p:spPr bwMode="auto">
          <a:xfrm>
            <a:off x="762000" y="3241305"/>
            <a:ext cx="7620000" cy="461665"/>
          </a:xfrm>
          <a:prstGeom prst="rect">
            <a:avLst/>
          </a:prstGeom>
          <a:solidFill>
            <a:schemeClr val="accent1">
              <a:lumMod val="40000"/>
              <a:lumOff val="60000"/>
            </a:schemeClr>
          </a:solidFill>
          <a:ln w="12700" cap="flat" cmpd="sng" algn="ctr">
            <a:solidFill>
              <a:schemeClr val="tx1"/>
            </a:solidFill>
            <a:prstDash val="solid"/>
            <a:round/>
            <a:headEnd type="none" w="med" len="med"/>
            <a:tailEnd type="none" w="med" len="med"/>
          </a:ln>
          <a:effectLst>
            <a:outerShdw blurRad="50800" dist="228600" dir="2700000">
              <a:schemeClr val="bg1">
                <a:lumMod val="75000"/>
                <a:alpha val="43000"/>
              </a:schemeClr>
            </a:outerShdw>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outerShdw blurRad="38100" dist="38100" dir="2700000" algn="tl">
                    <a:srgbClr val="000000">
                      <a:alpha val="43137"/>
                    </a:srgbClr>
                  </a:outerShdw>
                </a:effectLst>
              </a:rPr>
              <a:t>Information Technology Executive Council (ITEC)</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effectLst>
                  <a:outerShdw blurRad="38100" dist="38100" dir="2700000" algn="tl">
                    <a:srgbClr val="000000">
                      <a:alpha val="43137"/>
                    </a:srgbClr>
                  </a:outerShdw>
                </a:effectLst>
              </a:rPr>
              <a:t>Cabinet Agency Heads, Branch CITOs, City- County- Private Sector CIOs, Regents, CITA</a:t>
            </a:r>
            <a:endParaRPr kumimoji="0" lang="en-US" sz="1100" i="0" u="none" strike="noStrike" cap="none" normalizeH="0" baseline="0" dirty="0" smtClean="0">
              <a:ln>
                <a:noFill/>
              </a:ln>
              <a:solidFill>
                <a:schemeClr val="tx1"/>
              </a:solidFill>
              <a:effectLst>
                <a:outerShdw blurRad="38100" dist="38100" dir="2700000" algn="tl">
                  <a:srgbClr val="000000">
                    <a:alpha val="43137"/>
                  </a:srgbClr>
                </a:outerShdw>
              </a:effectLst>
            </a:endParaRPr>
          </a:p>
        </p:txBody>
      </p:sp>
      <p:sp>
        <p:nvSpPr>
          <p:cNvPr id="17" name="Rectangle 16"/>
          <p:cNvSpPr/>
          <p:nvPr/>
        </p:nvSpPr>
        <p:spPr bwMode="auto">
          <a:xfrm>
            <a:off x="762000" y="3920019"/>
            <a:ext cx="1072896" cy="947142"/>
          </a:xfrm>
          <a:prstGeom prst="rect">
            <a:avLst/>
          </a:prstGeom>
          <a:solidFill>
            <a:schemeClr val="accent1">
              <a:lumMod val="40000"/>
              <a:lumOff val="60000"/>
            </a:schemeClr>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sng" strike="noStrike" cap="none" normalizeH="0" baseline="0" dirty="0" smtClean="0">
                <a:ln>
                  <a:noFill/>
                </a:ln>
                <a:solidFill>
                  <a:schemeClr val="tx1"/>
                </a:solidFill>
                <a:effectLst>
                  <a:outerShdw blurRad="38100" dist="38100" dir="2700000" algn="tl">
                    <a:srgbClr val="000000">
                      <a:alpha val="43137"/>
                    </a:srgbClr>
                  </a:outerShdw>
                </a:effectLst>
              </a:rPr>
              <a:t>CITA</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effectLst>
                  <a:outerShdw blurRad="38100" dist="38100" dir="2700000" algn="tl">
                    <a:srgbClr val="000000">
                      <a:alpha val="43137"/>
                    </a:srgbClr>
                  </a:outerShdw>
                </a:effectLst>
              </a:rPr>
              <a:t>Chief</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i="0" u="none" strike="noStrike" cap="none" normalizeH="0" baseline="0" dirty="0" smtClean="0">
                <a:ln>
                  <a:noFill/>
                </a:ln>
                <a:solidFill>
                  <a:schemeClr val="tx1"/>
                </a:solidFill>
                <a:effectLst>
                  <a:outerShdw blurRad="38100" dist="38100" dir="2700000" algn="tl">
                    <a:srgbClr val="000000">
                      <a:alpha val="43137"/>
                    </a:srgbClr>
                  </a:outerShdw>
                </a:effectLst>
              </a:rPr>
              <a:t>Information</a:t>
            </a:r>
            <a:br>
              <a:rPr kumimoji="0" lang="en-US" sz="1100" i="0" u="none" strike="noStrike" cap="none" normalizeH="0" baseline="0" dirty="0" smtClean="0">
                <a:ln>
                  <a:noFill/>
                </a:ln>
                <a:solidFill>
                  <a:schemeClr val="tx1"/>
                </a:solidFill>
                <a:effectLst>
                  <a:outerShdw blurRad="38100" dist="38100" dir="2700000" algn="tl">
                    <a:srgbClr val="000000">
                      <a:alpha val="43137"/>
                    </a:srgbClr>
                  </a:outerShdw>
                </a:effectLst>
              </a:rPr>
            </a:br>
            <a:r>
              <a:rPr kumimoji="0" lang="en-US" sz="1100" i="0" u="none" strike="noStrike" cap="none" normalizeH="0" baseline="0" dirty="0" smtClean="0">
                <a:ln>
                  <a:noFill/>
                </a:ln>
                <a:solidFill>
                  <a:schemeClr val="tx1"/>
                </a:solidFill>
                <a:effectLst>
                  <a:outerShdw blurRad="38100" dist="38100" dir="2700000" algn="tl">
                    <a:srgbClr val="000000">
                      <a:alpha val="43137"/>
                    </a:srgbClr>
                  </a:outerShdw>
                </a:effectLst>
              </a:rPr>
              <a:t>Technology</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effectLst>
                  <a:outerShdw blurRad="38100" dist="38100" dir="2700000" algn="tl">
                    <a:srgbClr val="000000">
                      <a:alpha val="43137"/>
                    </a:srgbClr>
                  </a:outerShdw>
                </a:effectLst>
              </a:rPr>
              <a:t>Architect</a:t>
            </a:r>
            <a:endParaRPr kumimoji="0" lang="en-US" sz="1100" i="0" u="none" strike="noStrike" cap="none" normalizeH="0" baseline="0" dirty="0" smtClean="0">
              <a:ln>
                <a:noFill/>
              </a:ln>
              <a:solidFill>
                <a:schemeClr val="tx1"/>
              </a:solidFill>
              <a:effectLst>
                <a:outerShdw blurRad="38100" dist="38100" dir="2700000" algn="tl">
                  <a:srgbClr val="000000">
                    <a:alpha val="43137"/>
                  </a:srgbClr>
                </a:outerShdw>
              </a:effectLst>
            </a:endParaRPr>
          </a:p>
        </p:txBody>
      </p:sp>
      <p:sp>
        <p:nvSpPr>
          <p:cNvPr id="18" name="Rectangle 17"/>
          <p:cNvSpPr/>
          <p:nvPr/>
        </p:nvSpPr>
        <p:spPr bwMode="auto">
          <a:xfrm>
            <a:off x="3383280" y="3920019"/>
            <a:ext cx="1072896" cy="947142"/>
          </a:xfrm>
          <a:prstGeom prst="rect">
            <a:avLst/>
          </a:prstGeom>
          <a:solidFill>
            <a:schemeClr val="accent1">
              <a:lumMod val="40000"/>
              <a:lumOff val="60000"/>
            </a:schemeClr>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b="1" u="sng" dirty="0" smtClean="0">
                <a:effectLst>
                  <a:outerShdw blurRad="38100" dist="38100" dir="2700000" algn="tl">
                    <a:srgbClr val="000000">
                      <a:alpha val="43137"/>
                    </a:srgbClr>
                  </a:outerShdw>
                </a:effectLst>
              </a:rPr>
              <a:t>GIS</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i="0" strike="noStrike" cap="none" normalizeH="0" baseline="0" dirty="0" smtClean="0">
                <a:ln>
                  <a:noFill/>
                </a:ln>
                <a:solidFill>
                  <a:schemeClr val="tx1"/>
                </a:solidFill>
                <a:effectLst>
                  <a:outerShdw blurRad="38100" dist="38100" dir="2700000" algn="tl">
                    <a:srgbClr val="000000">
                      <a:alpha val="43137"/>
                    </a:srgbClr>
                  </a:outerShdw>
                </a:effectLst>
              </a:rPr>
              <a:t>Geographic</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effectLst>
                  <a:outerShdw blurRad="38100" dist="38100" dir="2700000" algn="tl">
                    <a:srgbClr val="000000">
                      <a:alpha val="43137"/>
                    </a:srgbClr>
                  </a:outerShdw>
                </a:effectLst>
              </a:rPr>
              <a:t>Information</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i="0" strike="noStrike" cap="none" normalizeH="0" baseline="0" dirty="0" smtClean="0">
                <a:ln>
                  <a:noFill/>
                </a:ln>
                <a:solidFill>
                  <a:schemeClr val="tx1"/>
                </a:solidFill>
                <a:effectLst>
                  <a:outerShdw blurRad="38100" dist="38100" dir="2700000" algn="tl">
                    <a:srgbClr val="000000">
                      <a:alpha val="43137"/>
                    </a:srgbClr>
                  </a:outerShdw>
                </a:effectLst>
              </a:rPr>
              <a:t>Systems</a:t>
            </a:r>
            <a:r>
              <a:rPr kumimoji="0" lang="en-US" sz="1100" i="0" strike="noStrike" cap="none" normalizeH="0" dirty="0" smtClean="0">
                <a:ln>
                  <a:noFill/>
                </a:ln>
                <a:solidFill>
                  <a:schemeClr val="tx1"/>
                </a:solidFill>
                <a:effectLst>
                  <a:outerShdw blurRad="38100" dist="38100" dir="2700000" algn="tl">
                    <a:srgbClr val="000000">
                      <a:alpha val="43137"/>
                    </a:srgbClr>
                  </a:outerShdw>
                </a:effectLst>
              </a:rPr>
              <a:t> Policy</a:t>
            </a:r>
          </a:p>
          <a:p>
            <a:pPr marL="0" marR="0" indent="0" algn="ctr" defTabSz="914400" rtl="0" eaLnBrk="0" fontAlgn="base" latinLnBrk="0" hangingPunct="0">
              <a:lnSpc>
                <a:spcPct val="100000"/>
              </a:lnSpc>
              <a:spcBef>
                <a:spcPct val="0"/>
              </a:spcBef>
              <a:spcAft>
                <a:spcPct val="0"/>
              </a:spcAft>
              <a:buClrTx/>
              <a:buSzTx/>
              <a:buFontTx/>
              <a:buNone/>
              <a:tabLst/>
            </a:pPr>
            <a:r>
              <a:rPr lang="en-US" sz="1100" baseline="0" dirty="0" smtClean="0">
                <a:effectLst>
                  <a:outerShdw blurRad="38100" dist="38100" dir="2700000" algn="tl">
                    <a:srgbClr val="000000">
                      <a:alpha val="43137"/>
                    </a:srgbClr>
                  </a:outerShdw>
                </a:effectLst>
              </a:rPr>
              <a:t>Board</a:t>
            </a:r>
            <a:endParaRPr kumimoji="0" lang="en-US" sz="1100" i="0" strike="noStrike" cap="none" normalizeH="0" baseline="0" dirty="0" smtClean="0">
              <a:ln>
                <a:noFill/>
              </a:ln>
              <a:solidFill>
                <a:schemeClr val="tx1"/>
              </a:solidFill>
              <a:effectLst>
                <a:outerShdw blurRad="38100" dist="38100" dir="2700000" algn="tl">
                  <a:srgbClr val="000000">
                    <a:alpha val="43137"/>
                  </a:srgbClr>
                </a:outerShdw>
              </a:effectLst>
            </a:endParaRPr>
          </a:p>
        </p:txBody>
      </p:sp>
      <p:sp>
        <p:nvSpPr>
          <p:cNvPr id="19" name="Rectangle 18"/>
          <p:cNvSpPr/>
          <p:nvPr/>
        </p:nvSpPr>
        <p:spPr bwMode="auto">
          <a:xfrm>
            <a:off x="2072640" y="3920019"/>
            <a:ext cx="1072896" cy="947142"/>
          </a:xfrm>
          <a:prstGeom prst="rect">
            <a:avLst/>
          </a:prstGeom>
          <a:solidFill>
            <a:schemeClr val="accent1">
              <a:lumMod val="40000"/>
              <a:lumOff val="60000"/>
            </a:schemeClr>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sng" strike="noStrike" cap="none" normalizeH="0" baseline="0" dirty="0" smtClean="0">
                <a:ln>
                  <a:noFill/>
                </a:ln>
                <a:solidFill>
                  <a:schemeClr val="tx1"/>
                </a:solidFill>
                <a:effectLst>
                  <a:outerShdw blurRad="38100" dist="38100" dir="2700000" algn="tl">
                    <a:srgbClr val="000000">
                      <a:alpha val="43137"/>
                    </a:srgbClr>
                  </a:outerShdw>
                </a:effectLst>
              </a:rPr>
              <a:t>E-PMO</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effectLst>
                  <a:outerShdw blurRad="38100" dist="38100" dir="2700000" algn="tl">
                    <a:srgbClr val="000000">
                      <a:alpha val="43137"/>
                    </a:srgbClr>
                  </a:outerShdw>
                </a:effectLst>
              </a:rPr>
              <a:t>Enterprise</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i="0" strike="noStrike" cap="none" normalizeH="0" baseline="0" dirty="0" smtClean="0">
                <a:ln>
                  <a:noFill/>
                </a:ln>
                <a:solidFill>
                  <a:schemeClr val="tx1"/>
                </a:solidFill>
                <a:effectLst>
                  <a:outerShdw blurRad="38100" dist="38100" dir="2700000" algn="tl">
                    <a:srgbClr val="000000">
                      <a:alpha val="43137"/>
                    </a:srgbClr>
                  </a:outerShdw>
                </a:effectLst>
              </a:rPr>
              <a:t>Project</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effectLst>
                  <a:outerShdw blurRad="38100" dist="38100" dir="2700000" algn="tl">
                    <a:srgbClr val="000000">
                      <a:alpha val="43137"/>
                    </a:srgbClr>
                  </a:outerShdw>
                </a:effectLst>
              </a:rPr>
              <a:t>Management</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effectLst>
                  <a:outerShdw blurRad="38100" dist="38100" dir="2700000" algn="tl">
                    <a:srgbClr val="000000">
                      <a:alpha val="43137"/>
                    </a:srgbClr>
                  </a:outerShdw>
                </a:effectLst>
              </a:rPr>
              <a:t>Office</a:t>
            </a:r>
            <a:endParaRPr kumimoji="0" lang="en-US" sz="1100" i="0" strike="noStrike" cap="none" normalizeH="0" baseline="0" dirty="0" smtClean="0">
              <a:ln>
                <a:noFill/>
              </a:ln>
              <a:solidFill>
                <a:schemeClr val="tx1"/>
              </a:solidFill>
              <a:effectLst>
                <a:outerShdw blurRad="38100" dist="38100" dir="2700000" algn="tl">
                  <a:srgbClr val="000000">
                    <a:alpha val="43137"/>
                  </a:srgbClr>
                </a:outerShdw>
              </a:effectLst>
            </a:endParaRPr>
          </a:p>
        </p:txBody>
      </p:sp>
      <p:sp>
        <p:nvSpPr>
          <p:cNvPr id="20" name="Rectangle 19"/>
          <p:cNvSpPr/>
          <p:nvPr/>
        </p:nvSpPr>
        <p:spPr bwMode="auto">
          <a:xfrm>
            <a:off x="4693920" y="3920019"/>
            <a:ext cx="1072896" cy="947142"/>
          </a:xfrm>
          <a:prstGeom prst="rect">
            <a:avLst/>
          </a:prstGeom>
          <a:solidFill>
            <a:schemeClr val="accent1">
              <a:lumMod val="40000"/>
              <a:lumOff val="60000"/>
            </a:schemeClr>
          </a:solidFill>
          <a:ln w="12700" cap="flat" cmpd="sng" algn="ctr">
            <a:solidFill>
              <a:schemeClr val="tx1"/>
            </a:solidFill>
            <a:prstDash val="solid"/>
            <a:round/>
            <a:headEnd type="none" w="med" len="med"/>
            <a:tailEnd type="none" w="med" len="med"/>
          </a:ln>
          <a:effectLst>
            <a:glow rad="228600">
              <a:schemeClr val="accent6">
                <a:lumMod val="40000"/>
                <a:lumOff val="60000"/>
                <a:alpha val="75000"/>
              </a:schemeClr>
            </a:glow>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sng" strike="noStrike" cap="none" normalizeH="0" baseline="0" dirty="0" smtClean="0">
                <a:ln>
                  <a:noFill/>
                </a:ln>
                <a:solidFill>
                  <a:schemeClr val="tx1"/>
                </a:solidFill>
                <a:effectLst>
                  <a:outerShdw blurRad="38100" dist="38100" dir="2700000" algn="tl">
                    <a:srgbClr val="000000">
                      <a:alpha val="43137"/>
                    </a:srgbClr>
                  </a:outerShdw>
                </a:effectLst>
              </a:rPr>
              <a:t>KPAT</a:t>
            </a:r>
            <a:br>
              <a:rPr kumimoji="0" lang="en-US" sz="1100" b="1" i="0" u="sng" strike="noStrike" cap="none" normalizeH="0" baseline="0" dirty="0" smtClean="0">
                <a:ln>
                  <a:noFill/>
                </a:ln>
                <a:solidFill>
                  <a:schemeClr val="tx1"/>
                </a:solidFill>
                <a:effectLst>
                  <a:outerShdw blurRad="38100" dist="38100" dir="2700000" algn="tl">
                    <a:srgbClr val="000000">
                      <a:alpha val="43137"/>
                    </a:srgbClr>
                  </a:outerShdw>
                </a:effectLst>
              </a:rPr>
            </a:br>
            <a:r>
              <a:rPr kumimoji="0" lang="en-US" sz="1100" i="0" strike="noStrike" cap="none" normalizeH="0" baseline="0" dirty="0" smtClean="0">
                <a:ln>
                  <a:noFill/>
                </a:ln>
                <a:solidFill>
                  <a:schemeClr val="tx1"/>
                </a:solidFill>
                <a:effectLst>
                  <a:outerShdw blurRad="38100" dist="38100" dir="2700000" algn="tl">
                    <a:srgbClr val="000000">
                      <a:alpha val="43137"/>
                    </a:srgbClr>
                  </a:outerShdw>
                </a:effectLst>
              </a:rPr>
              <a:t>Kansas</a:t>
            </a:r>
            <a:br>
              <a:rPr kumimoji="0" lang="en-US" sz="1100" i="0" strike="noStrike" cap="none" normalizeH="0" baseline="0" dirty="0" smtClean="0">
                <a:ln>
                  <a:noFill/>
                </a:ln>
                <a:solidFill>
                  <a:schemeClr val="tx1"/>
                </a:solidFill>
                <a:effectLst>
                  <a:outerShdw blurRad="38100" dist="38100" dir="2700000" algn="tl">
                    <a:srgbClr val="000000">
                      <a:alpha val="43137"/>
                    </a:srgbClr>
                  </a:outerShdw>
                </a:effectLst>
              </a:rPr>
            </a:br>
            <a:r>
              <a:rPr kumimoji="0" lang="en-US" sz="1100" i="0" strike="noStrike" cap="none" normalizeH="0" baseline="0" dirty="0" smtClean="0">
                <a:ln>
                  <a:noFill/>
                </a:ln>
                <a:solidFill>
                  <a:schemeClr val="tx1"/>
                </a:solidFill>
                <a:effectLst>
                  <a:outerShdw blurRad="38100" dist="38100" dir="2700000" algn="tl">
                    <a:srgbClr val="000000">
                      <a:alpha val="43137"/>
                    </a:srgbClr>
                  </a:outerShdw>
                </a:effectLst>
              </a:rPr>
              <a:t>Partnership</a:t>
            </a:r>
            <a:r>
              <a:rPr kumimoji="0" lang="en-US" sz="1100" i="0" strike="noStrike" cap="none" normalizeH="0" dirty="0" smtClean="0">
                <a:ln>
                  <a:noFill/>
                </a:ln>
                <a:solidFill>
                  <a:schemeClr val="tx1"/>
                </a:solidFill>
                <a:effectLst>
                  <a:outerShdw blurRad="38100" dist="38100" dir="2700000" algn="tl">
                    <a:srgbClr val="000000">
                      <a:alpha val="43137"/>
                    </a:srgbClr>
                  </a:outerShdw>
                </a:effectLst>
              </a:rPr>
              <a:t> for</a:t>
            </a:r>
            <a:br>
              <a:rPr kumimoji="0" lang="en-US" sz="1100" i="0" strike="noStrike" cap="none" normalizeH="0" dirty="0" smtClean="0">
                <a:ln>
                  <a:noFill/>
                </a:ln>
                <a:solidFill>
                  <a:schemeClr val="tx1"/>
                </a:solidFill>
                <a:effectLst>
                  <a:outerShdw blurRad="38100" dist="38100" dir="2700000" algn="tl">
                    <a:srgbClr val="000000">
                      <a:alpha val="43137"/>
                    </a:srgbClr>
                  </a:outerShdw>
                </a:effectLst>
              </a:rPr>
            </a:br>
            <a:r>
              <a:rPr kumimoji="0" lang="en-US" sz="1100" i="0" strike="noStrike" cap="none" normalizeH="0" dirty="0" smtClean="0">
                <a:ln>
                  <a:noFill/>
                </a:ln>
                <a:solidFill>
                  <a:schemeClr val="tx1"/>
                </a:solidFill>
                <a:effectLst>
                  <a:outerShdw blurRad="38100" dist="38100" dir="2700000" algn="tl">
                    <a:srgbClr val="000000">
                      <a:alpha val="43137"/>
                    </a:srgbClr>
                  </a:outerShdw>
                </a:effectLst>
              </a:rPr>
              <a:t>Accessible</a:t>
            </a:r>
            <a:br>
              <a:rPr kumimoji="0" lang="en-US" sz="1100" i="0" strike="noStrike" cap="none" normalizeH="0" dirty="0" smtClean="0">
                <a:ln>
                  <a:noFill/>
                </a:ln>
                <a:solidFill>
                  <a:schemeClr val="tx1"/>
                </a:solidFill>
                <a:effectLst>
                  <a:outerShdw blurRad="38100" dist="38100" dir="2700000" algn="tl">
                    <a:srgbClr val="000000">
                      <a:alpha val="43137"/>
                    </a:srgbClr>
                  </a:outerShdw>
                </a:effectLst>
              </a:rPr>
            </a:br>
            <a:r>
              <a:rPr kumimoji="0" lang="en-US" sz="1100" i="0" strike="noStrike" cap="none" normalizeH="0" dirty="0" smtClean="0">
                <a:ln>
                  <a:noFill/>
                </a:ln>
                <a:solidFill>
                  <a:schemeClr val="tx1"/>
                </a:solidFill>
                <a:effectLst>
                  <a:outerShdw blurRad="38100" dist="38100" dir="2700000" algn="tl">
                    <a:srgbClr val="000000">
                      <a:alpha val="43137"/>
                    </a:srgbClr>
                  </a:outerShdw>
                </a:effectLst>
              </a:rPr>
              <a:t>Technology</a:t>
            </a:r>
            <a:endParaRPr kumimoji="0" lang="en-US" sz="1100" i="0" strike="noStrike" cap="none" normalizeH="0" baseline="0" dirty="0" smtClean="0">
              <a:ln>
                <a:noFill/>
              </a:ln>
              <a:solidFill>
                <a:schemeClr val="tx1"/>
              </a:solidFill>
              <a:effectLst>
                <a:outerShdw blurRad="38100" dist="38100" dir="2700000" algn="tl">
                  <a:srgbClr val="000000">
                    <a:alpha val="43137"/>
                  </a:srgbClr>
                </a:outerShdw>
              </a:effectLst>
            </a:endParaRPr>
          </a:p>
        </p:txBody>
      </p:sp>
      <p:sp>
        <p:nvSpPr>
          <p:cNvPr id="21" name="Rectangle 20"/>
          <p:cNvSpPr/>
          <p:nvPr/>
        </p:nvSpPr>
        <p:spPr bwMode="auto">
          <a:xfrm>
            <a:off x="6004560" y="3920019"/>
            <a:ext cx="1072896" cy="947142"/>
          </a:xfrm>
          <a:prstGeom prst="rect">
            <a:avLst/>
          </a:prstGeom>
          <a:solidFill>
            <a:schemeClr val="accent1">
              <a:lumMod val="40000"/>
              <a:lumOff val="60000"/>
            </a:schemeClr>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sng" strike="noStrike" cap="none" normalizeH="0" baseline="0" dirty="0" smtClean="0">
                <a:ln>
                  <a:noFill/>
                </a:ln>
                <a:solidFill>
                  <a:schemeClr val="tx1"/>
                </a:solidFill>
                <a:effectLst>
                  <a:outerShdw blurRad="38100" dist="38100" dir="2700000" algn="tl">
                    <a:srgbClr val="000000">
                      <a:alpha val="43137"/>
                    </a:srgbClr>
                  </a:outerShdw>
                </a:effectLst>
              </a:rPr>
              <a:t>ITSC</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effectLst>
                  <a:outerShdw blurRad="38100" dist="38100" dir="2700000" algn="tl">
                    <a:srgbClr val="000000">
                      <a:alpha val="43137"/>
                    </a:srgbClr>
                  </a:outerShdw>
                </a:effectLst>
              </a:rPr>
              <a:t>Information</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i="0" strike="noStrike" cap="none" normalizeH="0" baseline="0" dirty="0" smtClean="0">
                <a:ln>
                  <a:noFill/>
                </a:ln>
                <a:solidFill>
                  <a:schemeClr val="tx1"/>
                </a:solidFill>
                <a:effectLst>
                  <a:outerShdw blurRad="38100" dist="38100" dir="2700000" algn="tl">
                    <a:srgbClr val="000000">
                      <a:alpha val="43137"/>
                    </a:srgbClr>
                  </a:outerShdw>
                </a:effectLst>
              </a:rPr>
              <a:t>Technology</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effectLst>
                  <a:outerShdw blurRad="38100" dist="38100" dir="2700000" algn="tl">
                    <a:srgbClr val="000000">
                      <a:alpha val="43137"/>
                    </a:srgbClr>
                  </a:outerShdw>
                </a:effectLst>
              </a:rPr>
              <a:t>Security</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i="0" strike="noStrike" cap="none" normalizeH="0" baseline="0" dirty="0" smtClean="0">
                <a:ln>
                  <a:noFill/>
                </a:ln>
                <a:solidFill>
                  <a:schemeClr val="tx1"/>
                </a:solidFill>
                <a:effectLst>
                  <a:outerShdw blurRad="38100" dist="38100" dir="2700000" algn="tl">
                    <a:srgbClr val="000000">
                      <a:alpha val="43137"/>
                    </a:srgbClr>
                  </a:outerShdw>
                </a:effectLst>
              </a:rPr>
              <a:t>Council</a:t>
            </a:r>
          </a:p>
        </p:txBody>
      </p:sp>
      <p:sp>
        <p:nvSpPr>
          <p:cNvPr id="22" name="Rectangle 21"/>
          <p:cNvSpPr/>
          <p:nvPr/>
        </p:nvSpPr>
        <p:spPr bwMode="auto">
          <a:xfrm>
            <a:off x="7315200" y="3920019"/>
            <a:ext cx="1072896" cy="947142"/>
          </a:xfrm>
          <a:prstGeom prst="rect">
            <a:avLst/>
          </a:prstGeom>
          <a:solidFill>
            <a:schemeClr val="accent1">
              <a:lumMod val="40000"/>
              <a:lumOff val="60000"/>
            </a:schemeClr>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sng" strike="noStrike" cap="none" normalizeH="0" baseline="0" dirty="0" smtClean="0">
                <a:ln>
                  <a:noFill/>
                </a:ln>
                <a:solidFill>
                  <a:schemeClr val="tx1"/>
                </a:solidFill>
                <a:effectLst>
                  <a:outerShdw blurRad="38100" dist="38100" dir="2700000" algn="tl">
                    <a:srgbClr val="000000">
                      <a:alpha val="43137"/>
                    </a:srgbClr>
                  </a:outerShdw>
                </a:effectLst>
              </a:rPr>
              <a:t>INK</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effectLst>
                  <a:outerShdw blurRad="38100" dist="38100" dir="2700000" algn="tl">
                    <a:srgbClr val="000000">
                      <a:alpha val="43137"/>
                    </a:srgbClr>
                  </a:outerShdw>
                </a:effectLst>
              </a:rPr>
              <a:t>Information</a:t>
            </a:r>
            <a:br>
              <a:rPr lang="en-US" sz="1100" dirty="0" smtClean="0">
                <a:effectLst>
                  <a:outerShdw blurRad="38100" dist="38100" dir="2700000" algn="tl">
                    <a:srgbClr val="000000">
                      <a:alpha val="43137"/>
                    </a:srgbClr>
                  </a:outerShdw>
                </a:effectLst>
              </a:rPr>
            </a:br>
            <a:r>
              <a:rPr lang="en-US" sz="1100" dirty="0" smtClean="0">
                <a:effectLst>
                  <a:outerShdw blurRad="38100" dist="38100" dir="2700000" algn="tl">
                    <a:srgbClr val="000000">
                      <a:alpha val="43137"/>
                    </a:srgbClr>
                  </a:outerShdw>
                </a:effectLst>
              </a:rPr>
              <a:t>Network</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i="0" strike="noStrike" cap="none" normalizeH="0" baseline="0" dirty="0" smtClean="0">
                <a:ln>
                  <a:noFill/>
                </a:ln>
                <a:solidFill>
                  <a:schemeClr val="tx1"/>
                </a:solidFill>
                <a:effectLst>
                  <a:outerShdw blurRad="38100" dist="38100" dir="2700000" algn="tl">
                    <a:srgbClr val="000000">
                      <a:alpha val="43137"/>
                    </a:srgbClr>
                  </a:outerShdw>
                </a:effectLst>
              </a:rPr>
              <a:t>of</a:t>
            </a:r>
            <a:r>
              <a:rPr kumimoji="0" lang="en-US" sz="1100" i="0" strike="noStrike" cap="none" normalizeH="0" dirty="0" smtClean="0">
                <a:ln>
                  <a:noFill/>
                </a:ln>
                <a:solidFill>
                  <a:schemeClr val="tx1"/>
                </a:solidFill>
                <a:effectLst>
                  <a:outerShdw blurRad="38100" dist="38100" dir="2700000" algn="tl">
                    <a:srgbClr val="000000">
                      <a:alpha val="43137"/>
                    </a:srgbClr>
                  </a:outerShdw>
                </a:effectLst>
              </a:rPr>
              <a:t> Kansas</a:t>
            </a:r>
          </a:p>
          <a:p>
            <a:pPr marL="0" marR="0" indent="0" algn="ctr" defTabSz="914400" rtl="0" eaLnBrk="0" fontAlgn="base" latinLnBrk="0" hangingPunct="0">
              <a:lnSpc>
                <a:spcPct val="100000"/>
              </a:lnSpc>
              <a:spcBef>
                <a:spcPct val="0"/>
              </a:spcBef>
              <a:spcAft>
                <a:spcPct val="0"/>
              </a:spcAft>
              <a:buClrTx/>
              <a:buSzTx/>
              <a:buFontTx/>
              <a:buNone/>
              <a:tabLst/>
            </a:pPr>
            <a:r>
              <a:rPr lang="en-US" sz="1100" baseline="0" dirty="0" smtClean="0">
                <a:effectLst>
                  <a:outerShdw blurRad="38100" dist="38100" dir="2700000" algn="tl">
                    <a:srgbClr val="000000">
                      <a:alpha val="43137"/>
                    </a:srgbClr>
                  </a:outerShdw>
                </a:effectLst>
              </a:rPr>
              <a:t>Board</a:t>
            </a:r>
            <a:endParaRPr kumimoji="0" lang="en-US" sz="1100" i="0" strike="noStrike" cap="none" normalizeH="0" baseline="0" dirty="0" smtClean="0">
              <a:ln>
                <a:noFill/>
              </a:ln>
              <a:solidFill>
                <a:schemeClr val="tx1"/>
              </a:solidFill>
              <a:effectLst>
                <a:outerShdw blurRad="38100" dist="38100" dir="2700000" algn="tl">
                  <a:srgbClr val="000000">
                    <a:alpha val="43137"/>
                  </a:srgbClr>
                </a:outerShdw>
              </a:effectLst>
            </a:endParaRPr>
          </a:p>
        </p:txBody>
      </p:sp>
      <p:sp>
        <p:nvSpPr>
          <p:cNvPr id="23" name="Rectangle 22"/>
          <p:cNvSpPr/>
          <p:nvPr/>
        </p:nvSpPr>
        <p:spPr bwMode="auto">
          <a:xfrm>
            <a:off x="990600" y="5116952"/>
            <a:ext cx="7086600" cy="381000"/>
          </a:xfrm>
          <a:prstGeom prst="rect">
            <a:avLst/>
          </a:prstGeom>
          <a:solidFill>
            <a:schemeClr val="accent1">
              <a:lumMod val="40000"/>
              <a:lumOff val="60000"/>
            </a:schemeClr>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outerShdw blurRad="38100" dist="38100" dir="2700000" algn="tl">
                    <a:srgbClr val="000000">
                      <a:alpha val="43137"/>
                    </a:srgbClr>
                  </a:outerShdw>
                </a:effectLst>
              </a:rPr>
              <a:t>Information Technology Advisory Board (ITAB)</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effectLst>
                  <a:outerShdw blurRad="38100" dist="38100" dir="2700000" algn="tl">
                    <a:srgbClr val="000000">
                      <a:alpha val="43137"/>
                    </a:srgbClr>
                  </a:outerShdw>
                </a:effectLst>
              </a:rPr>
              <a:t>State Agency- Regents- County- Local Government IT Directors, Associate Members, Technologists, Auditors</a:t>
            </a:r>
            <a:endParaRPr kumimoji="0" lang="en-US" sz="1000" i="0" u="none" strike="noStrike" cap="none" normalizeH="0" baseline="0" dirty="0" smtClean="0">
              <a:ln>
                <a:noFill/>
              </a:ln>
              <a:solidFill>
                <a:schemeClr val="tx1"/>
              </a:solidFill>
              <a:effectLst>
                <a:outerShdw blurRad="38100" dist="38100" dir="2700000" algn="tl">
                  <a:srgbClr val="000000">
                    <a:alpha val="43137"/>
                  </a:srgbClr>
                </a:outerShdw>
              </a:effectLst>
            </a:endParaRPr>
          </a:p>
        </p:txBody>
      </p:sp>
      <p:sp>
        <p:nvSpPr>
          <p:cNvPr id="24" name="Rectangle 23"/>
          <p:cNvSpPr/>
          <p:nvPr/>
        </p:nvSpPr>
        <p:spPr bwMode="auto">
          <a:xfrm>
            <a:off x="990600" y="5715000"/>
            <a:ext cx="7086600" cy="381000"/>
          </a:xfrm>
          <a:prstGeom prst="rect">
            <a:avLst/>
          </a:prstGeom>
          <a:solidFill>
            <a:schemeClr val="accent1">
              <a:lumMod val="40000"/>
              <a:lumOff val="60000"/>
            </a:schemeClr>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outerShdw blurRad="38100" dist="38100" dir="2700000" algn="tl">
                    <a:srgbClr val="000000">
                      <a:alpha val="43137"/>
                    </a:srgbClr>
                  </a:outerShdw>
                </a:effectLst>
              </a:rPr>
              <a:t>ITAB Subcommittees (as Identified)</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effectLst>
                  <a:outerShdw blurRad="38100" dist="38100" dir="2700000" algn="tl">
                    <a:srgbClr val="000000">
                      <a:alpha val="43137"/>
                    </a:srgbClr>
                  </a:outerShdw>
                </a:effectLst>
              </a:rPr>
              <a:t>IT Technical Architecture, Long Range Planning, Web Standards, Public Key Infrastructure, Electronic Records</a:t>
            </a:r>
            <a:endParaRPr kumimoji="0" lang="en-US" sz="1000" i="0" u="none" strike="noStrike" cap="none" normalizeH="0" baseline="0" dirty="0" smtClean="0">
              <a:ln>
                <a:noFill/>
              </a:ln>
              <a:solidFill>
                <a:schemeClr val="tx1"/>
              </a:solidFill>
              <a:effectLst>
                <a:outerShdw blurRad="38100" dist="38100" dir="2700000" algn="tl">
                  <a:srgbClr val="000000">
                    <a:alpha val="43137"/>
                  </a:srgbClr>
                </a:outerShdw>
              </a:effectLst>
            </a:endParaRPr>
          </a:p>
        </p:txBody>
      </p:sp>
      <p:cxnSp>
        <p:nvCxnSpPr>
          <p:cNvPr id="33" name="Straight Connector 32"/>
          <p:cNvCxnSpPr>
            <a:stCxn id="10" idx="2"/>
            <a:endCxn id="13" idx="0"/>
          </p:cNvCxnSpPr>
          <p:nvPr/>
        </p:nvCxnSpPr>
        <p:spPr bwMode="auto">
          <a:xfrm rot="5400000">
            <a:off x="1593684" y="2312227"/>
            <a:ext cx="217049" cy="1588"/>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37" name="Straight Connector 36"/>
          <p:cNvCxnSpPr>
            <a:stCxn id="11" idx="2"/>
            <a:endCxn id="14" idx="0"/>
          </p:cNvCxnSpPr>
          <p:nvPr/>
        </p:nvCxnSpPr>
        <p:spPr bwMode="auto">
          <a:xfrm rot="16200000" flipH="1">
            <a:off x="4472960" y="2309419"/>
            <a:ext cx="220388" cy="2278"/>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39" name="Straight Connector 38"/>
          <p:cNvCxnSpPr>
            <a:stCxn id="12" idx="2"/>
            <a:endCxn id="15" idx="0"/>
          </p:cNvCxnSpPr>
          <p:nvPr/>
        </p:nvCxnSpPr>
        <p:spPr bwMode="auto">
          <a:xfrm rot="5400000">
            <a:off x="7333269" y="2312227"/>
            <a:ext cx="217049" cy="1588"/>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41" name="Shape 40"/>
          <p:cNvCxnSpPr>
            <a:stCxn id="13" idx="1"/>
            <a:endCxn id="23" idx="0"/>
          </p:cNvCxnSpPr>
          <p:nvPr/>
        </p:nvCxnSpPr>
        <p:spPr bwMode="auto">
          <a:xfrm rot="10800000" flipH="1" flipV="1">
            <a:off x="476912" y="2722504"/>
            <a:ext cx="4056988" cy="2394448"/>
          </a:xfrm>
          <a:prstGeom prst="bentConnector4">
            <a:avLst>
              <a:gd name="adj1" fmla="val -5635"/>
              <a:gd name="adj2" fmla="val 95464"/>
            </a:avLst>
          </a:prstGeom>
          <a:solidFill>
            <a:schemeClr val="accent1"/>
          </a:solidFill>
          <a:ln w="12700" cap="flat" cmpd="sng" algn="ctr">
            <a:solidFill>
              <a:schemeClr val="tx1"/>
            </a:solidFill>
            <a:prstDash val="solid"/>
            <a:round/>
            <a:headEnd type="none" w="med" len="med"/>
            <a:tailEnd type="none" w="med" len="med"/>
          </a:ln>
          <a:effectLst/>
        </p:spPr>
      </p:cxnSp>
      <p:cxnSp>
        <p:nvCxnSpPr>
          <p:cNvPr id="44" name="Straight Connector 43"/>
          <p:cNvCxnSpPr>
            <a:stCxn id="23" idx="2"/>
            <a:endCxn id="24" idx="0"/>
          </p:cNvCxnSpPr>
          <p:nvPr/>
        </p:nvCxnSpPr>
        <p:spPr bwMode="auto">
          <a:xfrm rot="5400000">
            <a:off x="4425376" y="5606476"/>
            <a:ext cx="217048" cy="1588"/>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46" name="Straight Arrow Connector 45"/>
          <p:cNvCxnSpPr>
            <a:stCxn id="17" idx="3"/>
            <a:endCxn id="19" idx="1"/>
          </p:cNvCxnSpPr>
          <p:nvPr/>
        </p:nvCxnSpPr>
        <p:spPr bwMode="auto">
          <a:xfrm>
            <a:off x="1834896" y="4393590"/>
            <a:ext cx="237744" cy="1588"/>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48" name="Straight Arrow Connector 47"/>
          <p:cNvCxnSpPr>
            <a:stCxn id="19" idx="3"/>
            <a:endCxn id="18" idx="1"/>
          </p:cNvCxnSpPr>
          <p:nvPr/>
        </p:nvCxnSpPr>
        <p:spPr bwMode="auto">
          <a:xfrm>
            <a:off x="3145536" y="4393590"/>
            <a:ext cx="237744" cy="1588"/>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50" name="Straight Arrow Connector 49"/>
          <p:cNvCxnSpPr>
            <a:stCxn id="18" idx="3"/>
            <a:endCxn id="20" idx="1"/>
          </p:cNvCxnSpPr>
          <p:nvPr/>
        </p:nvCxnSpPr>
        <p:spPr bwMode="auto">
          <a:xfrm>
            <a:off x="4456176" y="4393590"/>
            <a:ext cx="237744" cy="1588"/>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52" name="Straight Arrow Connector 51"/>
          <p:cNvCxnSpPr>
            <a:stCxn id="20" idx="3"/>
            <a:endCxn id="21" idx="1"/>
          </p:cNvCxnSpPr>
          <p:nvPr/>
        </p:nvCxnSpPr>
        <p:spPr bwMode="auto">
          <a:xfrm>
            <a:off x="5766816" y="4393590"/>
            <a:ext cx="237744" cy="1588"/>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54" name="Straight Arrow Connector 53"/>
          <p:cNvCxnSpPr>
            <a:stCxn id="21" idx="3"/>
            <a:endCxn id="22" idx="1"/>
          </p:cNvCxnSpPr>
          <p:nvPr/>
        </p:nvCxnSpPr>
        <p:spPr bwMode="auto">
          <a:xfrm>
            <a:off x="7077456" y="4393590"/>
            <a:ext cx="237744" cy="1588"/>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56" name="Straight Connector 55"/>
          <p:cNvCxnSpPr>
            <a:stCxn id="10" idx="3"/>
            <a:endCxn id="11" idx="1"/>
          </p:cNvCxnSpPr>
          <p:nvPr/>
        </p:nvCxnSpPr>
        <p:spPr bwMode="auto">
          <a:xfrm flipV="1">
            <a:off x="2927504" y="1900282"/>
            <a:ext cx="431494" cy="1669"/>
          </a:xfrm>
          <a:prstGeom prst="line">
            <a:avLst/>
          </a:prstGeom>
          <a:solidFill>
            <a:schemeClr val="accent1"/>
          </a:solidFill>
          <a:ln w="12700" cap="flat" cmpd="sng" algn="ctr">
            <a:solidFill>
              <a:schemeClr val="tx1"/>
            </a:solidFill>
            <a:prstDash val="dash"/>
            <a:round/>
            <a:headEnd type="none" w="med" len="med"/>
            <a:tailEnd type="none" w="med" len="med"/>
          </a:ln>
          <a:effectLst/>
        </p:spPr>
      </p:cxnSp>
      <p:cxnSp>
        <p:nvCxnSpPr>
          <p:cNvPr id="58" name="Straight Connector 57"/>
          <p:cNvCxnSpPr>
            <a:stCxn id="11" idx="3"/>
            <a:endCxn id="12" idx="1"/>
          </p:cNvCxnSpPr>
          <p:nvPr/>
        </p:nvCxnSpPr>
        <p:spPr bwMode="auto">
          <a:xfrm>
            <a:off x="5805032" y="1900282"/>
            <a:ext cx="411465" cy="1669"/>
          </a:xfrm>
          <a:prstGeom prst="line">
            <a:avLst/>
          </a:prstGeom>
          <a:solidFill>
            <a:schemeClr val="accent1"/>
          </a:solidFill>
          <a:ln w="12700" cap="flat" cmpd="sng" algn="ctr">
            <a:solidFill>
              <a:schemeClr val="tx1"/>
            </a:solidFill>
            <a:prstDash val="dash"/>
            <a:round/>
            <a:headEnd type="none" w="med" len="med"/>
            <a:tailEnd type="none" w="med" len="med"/>
          </a:ln>
          <a:effectLst/>
        </p:spPr>
      </p:cxnSp>
      <p:cxnSp>
        <p:nvCxnSpPr>
          <p:cNvPr id="60" name="Straight Connector 59"/>
          <p:cNvCxnSpPr>
            <a:stCxn id="13" idx="3"/>
            <a:endCxn id="14" idx="1"/>
          </p:cNvCxnSpPr>
          <p:nvPr/>
        </p:nvCxnSpPr>
        <p:spPr bwMode="auto">
          <a:xfrm>
            <a:off x="2927504" y="2722504"/>
            <a:ext cx="431493" cy="1588"/>
          </a:xfrm>
          <a:prstGeom prst="line">
            <a:avLst/>
          </a:prstGeom>
          <a:solidFill>
            <a:schemeClr val="accent1"/>
          </a:solidFill>
          <a:ln w="12700" cap="flat" cmpd="sng" algn="ctr">
            <a:solidFill>
              <a:schemeClr val="tx1"/>
            </a:solidFill>
            <a:prstDash val="dash"/>
            <a:round/>
            <a:headEnd type="none" w="med" len="med"/>
            <a:tailEnd type="none" w="med" len="med"/>
          </a:ln>
          <a:effectLst/>
        </p:spPr>
      </p:cxnSp>
      <p:cxnSp>
        <p:nvCxnSpPr>
          <p:cNvPr id="62" name="Straight Connector 61"/>
          <p:cNvCxnSpPr>
            <a:stCxn id="14" idx="3"/>
            <a:endCxn id="15" idx="1"/>
          </p:cNvCxnSpPr>
          <p:nvPr/>
        </p:nvCxnSpPr>
        <p:spPr bwMode="auto">
          <a:xfrm>
            <a:off x="5809589" y="2722504"/>
            <a:ext cx="406908" cy="1588"/>
          </a:xfrm>
          <a:prstGeom prst="line">
            <a:avLst/>
          </a:prstGeom>
          <a:solidFill>
            <a:schemeClr val="accent1"/>
          </a:solidFill>
          <a:ln w="12700" cap="flat" cmpd="sng" algn="ctr">
            <a:solidFill>
              <a:schemeClr val="tx1"/>
            </a:solidFill>
            <a:prstDash val="dash"/>
            <a:round/>
            <a:headEnd type="none" w="med" len="med"/>
            <a:tailEnd type="none" w="med" len="med"/>
          </a:ln>
          <a:effectLst/>
        </p:spPr>
      </p:cxnSp>
      <p:cxnSp>
        <p:nvCxnSpPr>
          <p:cNvPr id="66" name="Shape 65"/>
          <p:cNvCxnSpPr>
            <a:endCxn id="17" idx="1"/>
          </p:cNvCxnSpPr>
          <p:nvPr/>
        </p:nvCxnSpPr>
        <p:spPr bwMode="auto">
          <a:xfrm rot="16200000" flipH="1">
            <a:off x="-139395" y="3492195"/>
            <a:ext cx="1497990" cy="304800"/>
          </a:xfrm>
          <a:prstGeom prst="bentConnector2">
            <a:avLst/>
          </a:prstGeom>
          <a:solidFill>
            <a:schemeClr val="accent1"/>
          </a:solidFill>
          <a:ln w="12700" cap="flat" cmpd="sng" algn="ctr">
            <a:solidFill>
              <a:schemeClr val="tx1"/>
            </a:solidFill>
            <a:prstDash val="dash"/>
            <a:round/>
            <a:headEnd type="none" w="med" len="med"/>
            <a:tailEnd type="none" w="med" len="med"/>
          </a:ln>
          <a:effectLst/>
        </p:spPr>
      </p:cxnSp>
      <p:cxnSp>
        <p:nvCxnSpPr>
          <p:cNvPr id="68" name="Elbow Connector 67"/>
          <p:cNvCxnSpPr>
            <a:stCxn id="17" idx="0"/>
            <a:endCxn id="22" idx="0"/>
          </p:cNvCxnSpPr>
          <p:nvPr/>
        </p:nvCxnSpPr>
        <p:spPr bwMode="auto">
          <a:xfrm rot="5400000" flipH="1" flipV="1">
            <a:off x="4575048" y="643419"/>
            <a:ext cx="1588" cy="6553200"/>
          </a:xfrm>
          <a:prstGeom prst="bentConnector3">
            <a:avLst>
              <a:gd name="adj1" fmla="val 6575695"/>
            </a:avLst>
          </a:prstGeom>
          <a:solidFill>
            <a:schemeClr val="accent1"/>
          </a:solidFill>
          <a:ln w="12700" cap="flat" cmpd="sng" algn="ctr">
            <a:solidFill>
              <a:schemeClr val="tx1"/>
            </a:solidFill>
            <a:prstDash val="dash"/>
            <a:round/>
            <a:headEnd type="none" w="med" len="med"/>
            <a:tailEnd type="none" w="med" len="med"/>
          </a:ln>
          <a:effectLst/>
        </p:spPr>
      </p:cxnSp>
      <p:cxnSp>
        <p:nvCxnSpPr>
          <p:cNvPr id="71" name="Straight Connector 70"/>
          <p:cNvCxnSpPr>
            <a:endCxn id="19" idx="0"/>
          </p:cNvCxnSpPr>
          <p:nvPr/>
        </p:nvCxnSpPr>
        <p:spPr bwMode="auto">
          <a:xfrm rot="10800000" flipV="1">
            <a:off x="2609088" y="3809999"/>
            <a:ext cx="134112" cy="110020"/>
          </a:xfrm>
          <a:prstGeom prst="line">
            <a:avLst/>
          </a:prstGeom>
          <a:solidFill>
            <a:schemeClr val="accent1"/>
          </a:solidFill>
          <a:ln w="12700" cap="flat" cmpd="sng" algn="ctr">
            <a:solidFill>
              <a:schemeClr val="tx1"/>
            </a:solidFill>
            <a:prstDash val="dash"/>
            <a:round/>
            <a:headEnd type="none" w="med" len="med"/>
            <a:tailEnd type="none" w="med" len="med"/>
          </a:ln>
          <a:effectLst/>
        </p:spPr>
      </p:cxnSp>
      <p:cxnSp>
        <p:nvCxnSpPr>
          <p:cNvPr id="73" name="Straight Connector 72"/>
          <p:cNvCxnSpPr>
            <a:stCxn id="18" idx="0"/>
          </p:cNvCxnSpPr>
          <p:nvPr/>
        </p:nvCxnSpPr>
        <p:spPr bwMode="auto">
          <a:xfrm rot="5400000" flipH="1" flipV="1">
            <a:off x="3886055" y="3843674"/>
            <a:ext cx="110018" cy="42673"/>
          </a:xfrm>
          <a:prstGeom prst="line">
            <a:avLst/>
          </a:prstGeom>
          <a:solidFill>
            <a:schemeClr val="accent1"/>
          </a:solidFill>
          <a:ln w="12700" cap="flat" cmpd="sng" algn="ctr">
            <a:solidFill>
              <a:schemeClr val="tx1"/>
            </a:solidFill>
            <a:prstDash val="dash"/>
            <a:round/>
            <a:headEnd type="none" w="med" len="med"/>
            <a:tailEnd type="none" w="med" len="med"/>
          </a:ln>
          <a:effectLst/>
        </p:spPr>
      </p:cxnSp>
      <p:cxnSp>
        <p:nvCxnSpPr>
          <p:cNvPr id="81" name="Straight Connector 80"/>
          <p:cNvCxnSpPr>
            <a:stCxn id="20" idx="0"/>
          </p:cNvCxnSpPr>
          <p:nvPr/>
        </p:nvCxnSpPr>
        <p:spPr bwMode="auto">
          <a:xfrm rot="16200000" flipV="1">
            <a:off x="5150976" y="3840626"/>
            <a:ext cx="110018" cy="48767"/>
          </a:xfrm>
          <a:prstGeom prst="line">
            <a:avLst/>
          </a:prstGeom>
          <a:solidFill>
            <a:schemeClr val="accent1"/>
          </a:solidFill>
          <a:ln w="12700" cap="flat" cmpd="sng" algn="ctr">
            <a:solidFill>
              <a:schemeClr val="tx1"/>
            </a:solidFill>
            <a:prstDash val="dash"/>
            <a:round/>
            <a:headEnd type="none" w="med" len="med"/>
            <a:tailEnd type="none" w="med" len="med"/>
          </a:ln>
          <a:effectLst/>
        </p:spPr>
      </p:cxnSp>
      <p:cxnSp>
        <p:nvCxnSpPr>
          <p:cNvPr id="83" name="Straight Connector 82"/>
          <p:cNvCxnSpPr>
            <a:stCxn id="21" idx="0"/>
          </p:cNvCxnSpPr>
          <p:nvPr/>
        </p:nvCxnSpPr>
        <p:spPr bwMode="auto">
          <a:xfrm rot="16200000" flipV="1">
            <a:off x="6453996" y="3833006"/>
            <a:ext cx="110018" cy="64007"/>
          </a:xfrm>
          <a:prstGeom prst="line">
            <a:avLst/>
          </a:prstGeom>
          <a:solidFill>
            <a:schemeClr val="accent1"/>
          </a:solidFill>
          <a:ln w="12700" cap="flat" cmpd="sng" algn="ctr">
            <a:solidFill>
              <a:schemeClr val="tx1"/>
            </a:solidFill>
            <a:prstDash val="dash"/>
            <a:round/>
            <a:headEnd type="none" w="med" len="med"/>
            <a:tailEnd type="none" w="med" len="med"/>
          </a:ln>
          <a:effectLst/>
        </p:spPr>
      </p:cxnSp>
      <p:cxnSp>
        <p:nvCxnSpPr>
          <p:cNvPr id="85" name="Straight Connector 84"/>
          <p:cNvCxnSpPr>
            <a:endCxn id="16" idx="2"/>
          </p:cNvCxnSpPr>
          <p:nvPr/>
        </p:nvCxnSpPr>
        <p:spPr bwMode="auto">
          <a:xfrm rot="5400000" flipH="1" flipV="1">
            <a:off x="4518485" y="3756485"/>
            <a:ext cx="107030" cy="1588"/>
          </a:xfrm>
          <a:prstGeom prst="line">
            <a:avLst/>
          </a:prstGeom>
          <a:solidFill>
            <a:schemeClr val="accent1"/>
          </a:solidFill>
          <a:ln w="12700" cap="flat" cmpd="sng" algn="ctr">
            <a:solidFill>
              <a:schemeClr val="tx1"/>
            </a:solidFill>
            <a:prstDash val="dash"/>
            <a:round/>
            <a:headEnd type="none" w="med" len="med"/>
            <a:tailEnd type="none" w="med" len="med"/>
          </a:ln>
          <a:effectLst/>
        </p:spPr>
      </p:cxn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KPAT Initiatives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Establishing/updating policies for accessible technology</a:t>
            </a:r>
          </a:p>
          <a:p>
            <a:r>
              <a:rPr lang="en-US" dirty="0" smtClean="0"/>
              <a:t>Awareness/outreach</a:t>
            </a:r>
          </a:p>
          <a:p>
            <a:r>
              <a:rPr lang="en-US" dirty="0" smtClean="0"/>
              <a:t>Improved integration of accessibility evaluation into the procurement process</a:t>
            </a:r>
          </a:p>
          <a:p>
            <a:r>
              <a:rPr lang="en-US" dirty="0" smtClean="0"/>
              <a:t>Assessing the accessibility of state websites</a:t>
            </a:r>
          </a:p>
          <a:p>
            <a:r>
              <a:rPr lang="en-US" dirty="0" smtClean="0"/>
              <a:t>Training for content creators</a:t>
            </a:r>
          </a:p>
          <a:p>
            <a:r>
              <a:rPr lang="en-US" dirty="0" smtClean="0"/>
              <a:t>Research and information-sharing re: emerging use of technologies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Web Accessibility</a:t>
            </a:r>
            <a:endParaRPr lang="en-US" dirty="0"/>
          </a:p>
        </p:txBody>
      </p:sp>
      <p:sp>
        <p:nvSpPr>
          <p:cNvPr id="5" name="Text Placeholder 4"/>
          <p:cNvSpPr>
            <a:spLocks noGrp="1"/>
          </p:cNvSpPr>
          <p:nvPr>
            <p:ph type="body" idx="1"/>
          </p:nvPr>
        </p:nvSpPr>
        <p:spPr/>
        <p:txBody>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05725"/>
            <a:ext cx="8229600" cy="1446550"/>
          </a:xfrm>
        </p:spPr>
        <p:txBody>
          <a:bodyPr>
            <a:spAutoFit/>
          </a:bodyPr>
          <a:lstStyle/>
          <a:p>
            <a:r>
              <a:rPr lang="en-US" dirty="0" smtClean="0"/>
              <a:t>Why Is Web Accessibility Important?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a:t>
            </a:r>
            <a:endParaRPr lang="en-US" dirty="0"/>
          </a:p>
        </p:txBody>
      </p:sp>
      <p:sp>
        <p:nvSpPr>
          <p:cNvPr id="3" name="Content Placeholder 2"/>
          <p:cNvSpPr>
            <a:spLocks noGrp="1"/>
          </p:cNvSpPr>
          <p:nvPr>
            <p:ph idx="1"/>
          </p:nvPr>
        </p:nvSpPr>
        <p:spPr/>
        <p:txBody>
          <a:bodyPr/>
          <a:lstStyle/>
          <a:p>
            <a:pPr>
              <a:buNone/>
            </a:pPr>
            <a:r>
              <a:rPr lang="en-US" dirty="0" smtClean="0"/>
              <a:t>Presenter:</a:t>
            </a:r>
          </a:p>
          <a:p>
            <a:pPr lvl="1">
              <a:buNone/>
            </a:pPr>
            <a:r>
              <a:rPr lang="en-US" dirty="0" smtClean="0"/>
              <a:t>Cole Robison</a:t>
            </a:r>
          </a:p>
          <a:p>
            <a:pPr marL="909638" lvl="2" indent="4763">
              <a:buNone/>
            </a:pPr>
            <a:r>
              <a:rPr lang="en-US" dirty="0" smtClean="0"/>
              <a:t>Director of IT Accessibility</a:t>
            </a:r>
          </a:p>
          <a:p>
            <a:pPr marL="909638" lvl="2" indent="4763">
              <a:buNone/>
            </a:pPr>
            <a:r>
              <a:rPr lang="en-US" dirty="0" smtClean="0"/>
              <a:t>Division of Information Systems and Communications (DISC), Department of Administration</a:t>
            </a:r>
          </a:p>
          <a:p>
            <a:pPr marL="909638" lvl="2" indent="4763">
              <a:buNone/>
            </a:pPr>
            <a:r>
              <a:rPr lang="en-US" dirty="0" smtClean="0"/>
              <a:t>(785) 291-3016</a:t>
            </a:r>
          </a:p>
          <a:p>
            <a:pPr marL="909638" lvl="2" indent="4763">
              <a:buNone/>
            </a:pPr>
            <a:r>
              <a:rPr lang="en-US" dirty="0" smtClean="0">
                <a:hlinkClick r:id="rId2"/>
              </a:rPr>
              <a:t>cole.robison@da.ks.gov</a:t>
            </a:r>
            <a:endParaRPr 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E-Government</a:t>
            </a:r>
            <a:endParaRPr lang="en-US" dirty="0"/>
          </a:p>
        </p:txBody>
      </p:sp>
      <p:sp>
        <p:nvSpPr>
          <p:cNvPr id="5" name="Content Placeholder 4"/>
          <p:cNvSpPr>
            <a:spLocks noGrp="1"/>
          </p:cNvSpPr>
          <p:nvPr>
            <p:ph idx="1"/>
          </p:nvPr>
        </p:nvSpPr>
        <p:spPr/>
        <p:txBody>
          <a:bodyPr>
            <a:normAutofit/>
          </a:bodyPr>
          <a:lstStyle/>
          <a:p>
            <a:r>
              <a:rPr lang="en-US" dirty="0" smtClean="0"/>
              <a:t>IT is a vital part of everyday life, including government.</a:t>
            </a:r>
          </a:p>
          <a:p>
            <a:r>
              <a:rPr lang="en-US" dirty="0" smtClean="0"/>
              <a:t>More and more government services are provided online.</a:t>
            </a:r>
          </a:p>
          <a:p>
            <a:r>
              <a:rPr lang="en-US" dirty="0"/>
              <a:t>IT innovation and the Web</a:t>
            </a:r>
            <a:r>
              <a:rPr lang="en-US" dirty="0" smtClean="0"/>
              <a:t> have emerged as </a:t>
            </a:r>
            <a:r>
              <a:rPr lang="en-US" dirty="0"/>
              <a:t>a platform for fostering efficiencies within government and citizen </a:t>
            </a:r>
            <a:r>
              <a:rPr lang="en-US" dirty="0" smtClean="0"/>
              <a:t>participation.</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E-Government and Equal Opportunity</a:t>
            </a:r>
            <a:endParaRPr lang="en-US" dirty="0"/>
          </a:p>
        </p:txBody>
      </p:sp>
      <p:sp>
        <p:nvSpPr>
          <p:cNvPr id="3" name="Content Placeholder 2"/>
          <p:cNvSpPr>
            <a:spLocks noGrp="1"/>
          </p:cNvSpPr>
          <p:nvPr>
            <p:ph idx="1"/>
          </p:nvPr>
        </p:nvSpPr>
        <p:spPr/>
        <p:txBody>
          <a:bodyPr>
            <a:normAutofit fontScale="77500" lnSpcReduction="20000"/>
          </a:bodyPr>
          <a:lstStyle/>
          <a:p>
            <a:pPr>
              <a:buFont typeface="Arial" pitchFamily="34" charset="0"/>
              <a:buChar char="•"/>
            </a:pPr>
            <a:r>
              <a:rPr lang="en-US" dirty="0" smtClean="0"/>
              <a:t>To function as intended, online resources must be available to all who require or would seek to use them (just like the rest of government).</a:t>
            </a:r>
          </a:p>
          <a:p>
            <a:pPr>
              <a:buFont typeface="Arial" pitchFamily="34" charset="0"/>
              <a:buChar char="•"/>
            </a:pPr>
            <a:r>
              <a:rPr lang="en-US" dirty="0" smtClean="0"/>
              <a:t>Therefore it is essential that they be accessible in order to provide equal opportunity to all citizens, including people with disabilities.</a:t>
            </a:r>
          </a:p>
          <a:p>
            <a:pPr>
              <a:buFont typeface="Arial" pitchFamily="34" charset="0"/>
              <a:buChar char="•"/>
            </a:pPr>
            <a:r>
              <a:rPr lang="en-US" dirty="0" smtClean="0"/>
              <a:t>Accessible web resources can help people with disabilities more actively participate in society, providing unprecedented access to information and interaction.</a:t>
            </a:r>
          </a:p>
          <a:p>
            <a:pPr>
              <a:buFont typeface="Arial" pitchFamily="34" charset="0"/>
              <a:buChar char="•"/>
            </a:pPr>
            <a:r>
              <a:rPr lang="en-US" dirty="0" smtClean="0"/>
              <a:t>Accessible technologies can increase the productivity of citizens, including government workers and our business partners.</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Different Disabilities that Can Affect Web Accessibility</a:t>
            </a:r>
          </a:p>
        </p:txBody>
      </p:sp>
      <p:sp>
        <p:nvSpPr>
          <p:cNvPr id="2" name="Content Placeholder 1"/>
          <p:cNvSpPr>
            <a:spLocks noGrp="1"/>
          </p:cNvSpPr>
          <p:nvPr>
            <p:ph idx="1"/>
          </p:nvPr>
        </p:nvSpPr>
        <p:spPr/>
        <p:txBody>
          <a:bodyPr>
            <a:normAutofit/>
          </a:bodyPr>
          <a:lstStyle/>
          <a:p>
            <a:r>
              <a:rPr lang="en-US" sz="3600" dirty="0" smtClean="0"/>
              <a:t>There are barriers on the Web for many types of disabilities:</a:t>
            </a:r>
            <a:endParaRPr lang="en-US" sz="3200" dirty="0"/>
          </a:p>
        </p:txBody>
      </p:sp>
      <p:sp>
        <p:nvSpPr>
          <p:cNvPr id="6" name="Content Placeholder 1"/>
          <p:cNvSpPr txBox="1">
            <a:spLocks/>
          </p:cNvSpPr>
          <p:nvPr/>
        </p:nvSpPr>
        <p:spPr>
          <a:xfrm>
            <a:off x="457200" y="2900947"/>
            <a:ext cx="4038600" cy="3225216"/>
          </a:xfrm>
          <a:prstGeom prst="rect">
            <a:avLst/>
          </a:prstGeom>
        </p:spPr>
        <p:txBody>
          <a:bodyPr vert="horz" lIns="91440" tIns="45720" rIns="91440" bIns="45720" rtlCol="0">
            <a:normAutofit/>
          </a:bodyPr>
          <a:lstStyle/>
          <a:p>
            <a:pPr marL="742950" marR="0" lvl="1" indent="-285750" algn="l" defTabSz="457200" rtl="0" eaLnBrk="1" fontAlgn="auto" latinLnBrk="0" hangingPunct="1">
              <a:lnSpc>
                <a:spcPct val="100000"/>
              </a:lnSpc>
              <a:spcBef>
                <a:spcPct val="20000"/>
              </a:spcBef>
              <a:spcAft>
                <a:spcPts val="0"/>
              </a:spcAft>
              <a:buClrTx/>
              <a:buSzTx/>
              <a:buFont typeface="Arial"/>
              <a:buChar char="–"/>
              <a:tabLst/>
              <a:defRPr/>
            </a:pPr>
            <a:r>
              <a:rPr kumimoji="0" lang="en-US" sz="3200" b="0" i="0" u="none" strike="noStrike" kern="1200" cap="none" spc="0" normalizeH="0" baseline="0" noProof="0" dirty="0" smtClean="0">
                <a:ln>
                  <a:noFill/>
                </a:ln>
                <a:solidFill>
                  <a:srgbClr val="2E2E2E"/>
                </a:solidFill>
                <a:effectLst/>
                <a:uLnTx/>
                <a:uFillTx/>
                <a:latin typeface="+mn-lt"/>
                <a:ea typeface="+mn-ea"/>
                <a:cs typeface="+mn-cs"/>
              </a:rPr>
              <a:t>visual</a:t>
            </a:r>
          </a:p>
          <a:p>
            <a:pPr marL="742950" marR="0" lvl="1" indent="-285750" algn="l" defTabSz="457200" rtl="0" eaLnBrk="1" fontAlgn="auto" latinLnBrk="0" hangingPunct="1">
              <a:lnSpc>
                <a:spcPct val="100000"/>
              </a:lnSpc>
              <a:spcBef>
                <a:spcPct val="20000"/>
              </a:spcBef>
              <a:spcAft>
                <a:spcPts val="0"/>
              </a:spcAft>
              <a:buClrTx/>
              <a:buSzTx/>
              <a:buFont typeface="Arial"/>
              <a:buChar char="–"/>
              <a:tabLst/>
              <a:defRPr/>
            </a:pPr>
            <a:r>
              <a:rPr kumimoji="0" lang="en-US" sz="3200" b="0" i="0" u="none" strike="noStrike" kern="1200" cap="none" spc="0" normalizeH="0" baseline="0" noProof="0" dirty="0" smtClean="0">
                <a:ln>
                  <a:noFill/>
                </a:ln>
                <a:solidFill>
                  <a:srgbClr val="2E2E2E"/>
                </a:solidFill>
                <a:effectLst/>
                <a:uLnTx/>
                <a:uFillTx/>
                <a:latin typeface="+mn-lt"/>
                <a:ea typeface="+mn-ea"/>
                <a:cs typeface="+mn-cs"/>
              </a:rPr>
              <a:t>auditory</a:t>
            </a:r>
          </a:p>
          <a:p>
            <a:pPr marL="742950" marR="0" lvl="1" indent="-285750" algn="l" defTabSz="457200" rtl="0" eaLnBrk="1" fontAlgn="auto" latinLnBrk="0" hangingPunct="1">
              <a:lnSpc>
                <a:spcPct val="100000"/>
              </a:lnSpc>
              <a:spcBef>
                <a:spcPct val="20000"/>
              </a:spcBef>
              <a:spcAft>
                <a:spcPts val="0"/>
              </a:spcAft>
              <a:buClrTx/>
              <a:buSzTx/>
              <a:buFont typeface="Arial"/>
              <a:buChar char="–"/>
              <a:tabLst/>
              <a:defRPr/>
            </a:pPr>
            <a:r>
              <a:rPr kumimoji="0" lang="en-US" sz="3200" b="0" i="0" u="none" strike="noStrike" kern="1200" cap="none" spc="0" normalizeH="0" baseline="0" noProof="0" dirty="0" smtClean="0">
                <a:ln>
                  <a:noFill/>
                </a:ln>
                <a:solidFill>
                  <a:srgbClr val="2E2E2E"/>
                </a:solidFill>
                <a:effectLst/>
                <a:uLnTx/>
                <a:uFillTx/>
                <a:latin typeface="+mn-lt"/>
                <a:ea typeface="+mn-ea"/>
                <a:cs typeface="+mn-cs"/>
              </a:rPr>
              <a:t>physical</a:t>
            </a:r>
          </a:p>
          <a:p>
            <a:pPr marL="742950" marR="0" lvl="1" indent="-285750" algn="l" defTabSz="457200" rtl="0" eaLnBrk="1" fontAlgn="auto" latinLnBrk="0" hangingPunct="1">
              <a:lnSpc>
                <a:spcPct val="100000"/>
              </a:lnSpc>
              <a:spcBef>
                <a:spcPct val="20000"/>
              </a:spcBef>
              <a:spcAft>
                <a:spcPts val="0"/>
              </a:spcAft>
              <a:buClrTx/>
              <a:buSzTx/>
              <a:buFont typeface="Arial"/>
              <a:buChar char="–"/>
              <a:tabLst/>
              <a:defRPr/>
            </a:pPr>
            <a:r>
              <a:rPr kumimoji="0" lang="en-US" sz="3200" b="0" i="0" u="none" strike="noStrike" kern="1200" cap="none" spc="0" normalizeH="0" baseline="0" noProof="0" dirty="0" smtClean="0">
                <a:ln>
                  <a:noFill/>
                </a:ln>
                <a:solidFill>
                  <a:srgbClr val="2E2E2E"/>
                </a:solidFill>
                <a:effectLst/>
                <a:uLnTx/>
                <a:uFillTx/>
                <a:latin typeface="+mn-lt"/>
                <a:ea typeface="+mn-ea"/>
                <a:cs typeface="+mn-cs"/>
              </a:rPr>
              <a:t>speech</a:t>
            </a:r>
            <a:endParaRPr kumimoji="0" lang="en-US" sz="3200" b="0" i="0" u="none" strike="noStrike" kern="1200" cap="none" spc="0" normalizeH="0" baseline="0" noProof="0" dirty="0">
              <a:ln>
                <a:noFill/>
              </a:ln>
              <a:solidFill>
                <a:srgbClr val="2E2E2E"/>
              </a:solidFill>
              <a:effectLst/>
              <a:uLnTx/>
              <a:uFillTx/>
              <a:latin typeface="+mn-lt"/>
              <a:ea typeface="+mn-ea"/>
              <a:cs typeface="+mn-cs"/>
            </a:endParaRPr>
          </a:p>
        </p:txBody>
      </p:sp>
      <p:sp>
        <p:nvSpPr>
          <p:cNvPr id="7" name="Content Placeholder 3"/>
          <p:cNvSpPr txBox="1">
            <a:spLocks/>
          </p:cNvSpPr>
          <p:nvPr/>
        </p:nvSpPr>
        <p:spPr>
          <a:xfrm>
            <a:off x="4648200" y="2900947"/>
            <a:ext cx="4038600" cy="3225216"/>
          </a:xfrm>
          <a:prstGeom prst="rect">
            <a:avLst/>
          </a:prstGeom>
        </p:spPr>
        <p:txBody>
          <a:bodyPr vert="horz" lIns="91440" tIns="45720" rIns="91440" bIns="45720" rtlCol="0">
            <a:normAutofit/>
          </a:bodyPr>
          <a:lstStyle/>
          <a:p>
            <a:pPr marL="742950" marR="0" lvl="1" indent="-285750" algn="l" defTabSz="457200" rtl="0" eaLnBrk="1" fontAlgn="auto" latinLnBrk="0" hangingPunct="1">
              <a:lnSpc>
                <a:spcPct val="100000"/>
              </a:lnSpc>
              <a:spcBef>
                <a:spcPct val="20000"/>
              </a:spcBef>
              <a:spcAft>
                <a:spcPts val="0"/>
              </a:spcAft>
              <a:buClrTx/>
              <a:buSzTx/>
              <a:buFont typeface="Arial"/>
              <a:buChar char="–"/>
              <a:tabLst/>
              <a:defRPr/>
            </a:pPr>
            <a:r>
              <a:rPr kumimoji="0" lang="en-US" sz="3200" b="0" i="0" u="none" strike="noStrike" kern="1200" cap="none" spc="0" normalizeH="0" baseline="0" noProof="0" dirty="0" smtClean="0">
                <a:ln>
                  <a:noFill/>
                </a:ln>
                <a:solidFill>
                  <a:srgbClr val="2E2E2E"/>
                </a:solidFill>
                <a:effectLst/>
                <a:uLnTx/>
                <a:uFillTx/>
                <a:latin typeface="+mn-lt"/>
                <a:ea typeface="+mn-ea"/>
                <a:cs typeface="+mn-cs"/>
              </a:rPr>
              <a:t>cognitive</a:t>
            </a:r>
          </a:p>
          <a:p>
            <a:pPr marL="742950" marR="0" lvl="1" indent="-285750" algn="l" defTabSz="457200" rtl="0" eaLnBrk="1" fontAlgn="auto" latinLnBrk="0" hangingPunct="1">
              <a:lnSpc>
                <a:spcPct val="100000"/>
              </a:lnSpc>
              <a:spcBef>
                <a:spcPct val="20000"/>
              </a:spcBef>
              <a:spcAft>
                <a:spcPts val="0"/>
              </a:spcAft>
              <a:buClrTx/>
              <a:buSzTx/>
              <a:buFont typeface="Arial"/>
              <a:buChar char="–"/>
              <a:tabLst/>
              <a:defRPr/>
            </a:pPr>
            <a:r>
              <a:rPr kumimoji="0" lang="en-US" sz="3200" b="0" i="0" u="none" strike="noStrike" kern="1200" cap="none" spc="0" normalizeH="0" baseline="0" noProof="0" dirty="0" smtClean="0">
                <a:ln>
                  <a:noFill/>
                </a:ln>
                <a:solidFill>
                  <a:srgbClr val="2E2E2E"/>
                </a:solidFill>
                <a:effectLst/>
                <a:uLnTx/>
                <a:uFillTx/>
                <a:latin typeface="+mn-lt"/>
                <a:ea typeface="+mn-ea"/>
                <a:cs typeface="+mn-cs"/>
              </a:rPr>
              <a:t>neurological</a:t>
            </a:r>
          </a:p>
          <a:p>
            <a:pPr marL="742950" marR="0" lvl="1" indent="-285750" algn="l" defTabSz="457200" rtl="0" eaLnBrk="1" fontAlgn="auto" latinLnBrk="0" hangingPunct="1">
              <a:lnSpc>
                <a:spcPct val="100000"/>
              </a:lnSpc>
              <a:spcBef>
                <a:spcPct val="20000"/>
              </a:spcBef>
              <a:spcAft>
                <a:spcPts val="0"/>
              </a:spcAft>
              <a:buClrTx/>
              <a:buSzTx/>
              <a:buFont typeface="Arial"/>
              <a:buChar char="–"/>
              <a:tabLst/>
              <a:defRPr/>
            </a:pPr>
            <a:r>
              <a:rPr kumimoji="0" lang="en-US" sz="3200" b="0" i="0" u="none" strike="noStrike" kern="1200" cap="none" spc="0" normalizeH="0" baseline="0" noProof="0" dirty="0" smtClean="0">
                <a:ln>
                  <a:noFill/>
                </a:ln>
                <a:solidFill>
                  <a:srgbClr val="2E2E2E"/>
                </a:solidFill>
                <a:effectLst/>
                <a:uLnTx/>
                <a:uFillTx/>
                <a:latin typeface="+mn-lt"/>
                <a:ea typeface="+mn-ea"/>
                <a:cs typeface="+mn-cs"/>
              </a:rPr>
              <a:t>multiple</a:t>
            </a:r>
          </a:p>
          <a:p>
            <a:pPr marL="742950" marR="0" lvl="1" indent="-285750" algn="l" defTabSz="457200" rtl="0" eaLnBrk="1" fontAlgn="auto" latinLnBrk="0" hangingPunct="1">
              <a:lnSpc>
                <a:spcPct val="100000"/>
              </a:lnSpc>
              <a:spcBef>
                <a:spcPct val="20000"/>
              </a:spcBef>
              <a:spcAft>
                <a:spcPts val="0"/>
              </a:spcAft>
              <a:buClrTx/>
              <a:buSzTx/>
              <a:buFont typeface="Arial"/>
              <a:buChar char="–"/>
              <a:tabLst/>
              <a:defRPr/>
            </a:pPr>
            <a:r>
              <a:rPr kumimoji="0" lang="en-US" sz="3200" b="0" i="0" u="none" strike="noStrike" kern="1200" cap="none" spc="0" normalizeH="0" baseline="0" noProof="0" dirty="0" smtClean="0">
                <a:ln>
                  <a:noFill/>
                </a:ln>
                <a:solidFill>
                  <a:srgbClr val="2E2E2E"/>
                </a:solidFill>
                <a:effectLst/>
                <a:uLnTx/>
                <a:uFillTx/>
                <a:latin typeface="+mn-lt"/>
                <a:ea typeface="+mn-ea"/>
                <a:cs typeface="+mn-cs"/>
              </a:rPr>
              <a:t>age-related</a:t>
            </a:r>
            <a:endParaRPr kumimoji="0" lang="en-US" sz="3200" b="0" i="0" u="none" strike="noStrike" kern="1200" cap="none" spc="0" normalizeH="0" baseline="0" noProof="0" dirty="0">
              <a:ln>
                <a:noFill/>
              </a:ln>
              <a:solidFill>
                <a:srgbClr val="2E2E2E"/>
              </a:solidFill>
              <a:effectLst/>
              <a:uLnTx/>
              <a:uFillTx/>
              <a:latin typeface="+mn-lt"/>
              <a:ea typeface="+mn-ea"/>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500"/>
                                        <p:tgtEl>
                                          <p:spTgt spid="6">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fade">
                                      <p:cBhvr>
                                        <p:cTn id="19"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3600" dirty="0" smtClean="0"/>
              <a:t>20% of Adult Kansans</a:t>
            </a:r>
            <a:br>
              <a:rPr lang="en-US" sz="3600" dirty="0" smtClean="0"/>
            </a:br>
            <a:r>
              <a:rPr lang="en-US" sz="3600" dirty="0" smtClean="0"/>
              <a:t>Live with a Disability of Some Kind</a:t>
            </a:r>
            <a:endParaRPr lang="en-US" sz="3600" dirty="0"/>
          </a:p>
        </p:txBody>
      </p:sp>
      <p:graphicFrame>
        <p:nvGraphicFramePr>
          <p:cNvPr id="9" name="Content Placeholder 8"/>
          <p:cNvGraphicFramePr>
            <a:graphicFrameLocks noGrp="1"/>
          </p:cNvGraphicFramePr>
          <p:nvPr>
            <p:ph idx="1"/>
          </p:nvPr>
        </p:nvGraphicFramePr>
        <p:xfrm>
          <a:off x="457200" y="14478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3048000" y="6304002"/>
            <a:ext cx="5945858" cy="369332"/>
          </a:xfrm>
          <a:prstGeom prst="rect">
            <a:avLst/>
          </a:prstGeom>
          <a:noFill/>
        </p:spPr>
        <p:txBody>
          <a:bodyPr wrap="none" rtlCol="0">
            <a:spAutoFit/>
          </a:bodyPr>
          <a:lstStyle/>
          <a:p>
            <a:r>
              <a:rPr lang="en-US" i="1" dirty="0" smtClean="0"/>
              <a:t>Source: 2006 BRFSS Disability and Health Report</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 of Males Are Color Blind</a:t>
            </a:r>
            <a:endParaRPr lang="en-US" dirty="0"/>
          </a:p>
        </p:txBody>
      </p:sp>
      <p:pic>
        <p:nvPicPr>
          <p:cNvPr id="11" name="Content Placeholder 10" descr="vc_2wlvfI_orig.jpg"/>
          <p:cNvPicPr>
            <a:picLocks noGrp="1" noChangeAspect="1"/>
          </p:cNvPicPr>
          <p:nvPr>
            <p:ph sz="half" idx="1"/>
          </p:nvPr>
        </p:nvPicPr>
        <p:blipFill>
          <a:blip r:embed="rId3" cstate="print"/>
          <a:stretch>
            <a:fillRect/>
          </a:stretch>
        </p:blipFill>
        <p:spPr>
          <a:xfrm>
            <a:off x="457200" y="2272982"/>
            <a:ext cx="4038600" cy="3180398"/>
          </a:xfrm>
        </p:spPr>
      </p:pic>
      <p:pic>
        <p:nvPicPr>
          <p:cNvPr id="12" name="Content Placeholder 11" descr="vc_2wlvfI_sim.jpg"/>
          <p:cNvPicPr>
            <a:picLocks noGrp="1" noChangeAspect="1"/>
          </p:cNvPicPr>
          <p:nvPr>
            <p:ph sz="half" idx="2"/>
          </p:nvPr>
        </p:nvPicPr>
        <p:blipFill>
          <a:blip r:embed="rId4" cstate="print"/>
          <a:stretch>
            <a:fillRect/>
          </a:stretch>
        </p:blipFill>
        <p:spPr>
          <a:xfrm>
            <a:off x="4648200" y="2272982"/>
            <a:ext cx="4038600" cy="3180398"/>
          </a:xfrm>
        </p:spPr>
      </p:pic>
      <p:sp>
        <p:nvSpPr>
          <p:cNvPr id="13" name="TextBox 12"/>
          <p:cNvSpPr txBox="1"/>
          <p:nvPr/>
        </p:nvSpPr>
        <p:spPr>
          <a:xfrm>
            <a:off x="4648200" y="6310829"/>
            <a:ext cx="4259499" cy="369332"/>
          </a:xfrm>
          <a:prstGeom prst="rect">
            <a:avLst/>
          </a:prstGeom>
          <a:noFill/>
        </p:spPr>
        <p:txBody>
          <a:bodyPr wrap="none" rtlCol="0">
            <a:spAutoFit/>
          </a:bodyPr>
          <a:lstStyle/>
          <a:p>
            <a:r>
              <a:rPr lang="en-US" i="1" dirty="0" smtClean="0"/>
              <a:t>Source: Prevent Blindness America</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700" dirty="0" smtClean="0"/>
              <a:t>Majority of Working-Age Adults Likely to Benefit from the Use of Accessible Technology</a:t>
            </a:r>
            <a:endParaRPr lang="en-US" sz="27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838200" y="6310829"/>
            <a:ext cx="8140370" cy="307777"/>
          </a:xfrm>
          <a:prstGeom prst="rect">
            <a:avLst/>
          </a:prstGeom>
          <a:noFill/>
        </p:spPr>
        <p:txBody>
          <a:bodyPr wrap="none" rtlCol="0">
            <a:spAutoFit/>
          </a:bodyPr>
          <a:lstStyle/>
          <a:p>
            <a:r>
              <a:rPr lang="en-US" sz="1400" i="1" dirty="0" smtClean="0"/>
              <a:t>Source: Study commissioned by Microsoft, conducted by Forrester Research, Inc., 2003</a:t>
            </a:r>
            <a:endParaRPr lang="en-US" sz="1400" i="1"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700" dirty="0" smtClean="0"/>
              <a:t>Majority of Working-Age Adults Likely to Benefit from the Use of Accessible Technology</a:t>
            </a:r>
            <a:endParaRPr lang="en-US" sz="2700" dirty="0"/>
          </a:p>
        </p:txBody>
      </p:sp>
      <p:sp>
        <p:nvSpPr>
          <p:cNvPr id="3" name="Content Placeholder 2"/>
          <p:cNvSpPr>
            <a:spLocks noGrp="1"/>
          </p:cNvSpPr>
          <p:nvPr>
            <p:ph idx="1"/>
          </p:nvPr>
        </p:nvSpPr>
        <p:spPr/>
        <p:txBody>
          <a:bodyPr>
            <a:normAutofit/>
          </a:bodyPr>
          <a:lstStyle/>
          <a:p>
            <a:pPr>
              <a:buFont typeface="Arial" pitchFamily="34" charset="0"/>
              <a:buChar char="•"/>
            </a:pPr>
            <a:r>
              <a:rPr lang="en-US" sz="2800" dirty="0" smtClean="0"/>
              <a:t>This study uniquely identifies individuals who are not measured in other studies as “disabled” but who do experience difficulty in performing daily tasks and could benefit from the use of accessible technology. </a:t>
            </a:r>
          </a:p>
          <a:p>
            <a:pPr>
              <a:buFont typeface="Arial" pitchFamily="34" charset="0"/>
              <a:buChar char="•"/>
            </a:pPr>
            <a:r>
              <a:rPr lang="en-US" sz="2800" dirty="0" smtClean="0"/>
              <a:t>Note that many or most of the individuals who have mild difficulties and impairments do not self-identify as having an impairment or disability</a:t>
            </a:r>
            <a:endParaRPr lang="en-US" sz="2800"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700" dirty="0" smtClean="0"/>
              <a:t>Majority of Computer Users Likely to Benefit from the Use of Accessible Technology</a:t>
            </a:r>
            <a:endParaRPr lang="en-US" sz="27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838200" y="6310829"/>
            <a:ext cx="8140370" cy="307777"/>
          </a:xfrm>
          <a:prstGeom prst="rect">
            <a:avLst/>
          </a:prstGeom>
          <a:noFill/>
        </p:spPr>
        <p:txBody>
          <a:bodyPr wrap="none" rtlCol="0">
            <a:spAutoFit/>
          </a:bodyPr>
          <a:lstStyle/>
          <a:p>
            <a:r>
              <a:rPr lang="en-US" sz="1400" i="1" dirty="0" smtClean="0"/>
              <a:t>Source: Study commissioned by Microsoft, conducted by Forrester Research, Inc., 2003</a:t>
            </a:r>
            <a:endParaRPr lang="en-US" sz="1400" i="1" dirty="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Aging</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Aging is also a factor</a:t>
            </a:r>
          </a:p>
          <a:p>
            <a:pPr>
              <a:buFont typeface="Arial" pitchFamily="34" charset="0"/>
              <a:buChar char="•"/>
            </a:pPr>
            <a:r>
              <a:rPr lang="en-US" dirty="0" smtClean="0"/>
              <a:t>Aging sometimes results in combinations of accessibility issues:</a:t>
            </a:r>
          </a:p>
          <a:p>
            <a:pPr lvl="1"/>
            <a:r>
              <a:rPr lang="en-US" dirty="0" smtClean="0"/>
              <a:t>Vision</a:t>
            </a:r>
          </a:p>
          <a:p>
            <a:pPr lvl="1"/>
            <a:r>
              <a:rPr lang="en-US" dirty="0" smtClean="0"/>
              <a:t>Hearing</a:t>
            </a:r>
          </a:p>
          <a:p>
            <a:pPr lvl="1"/>
            <a:r>
              <a:rPr lang="en-US" dirty="0" smtClean="0"/>
              <a:t>Dexterity</a:t>
            </a:r>
          </a:p>
          <a:p>
            <a:pPr lvl="1"/>
            <a:r>
              <a:rPr lang="en-US" dirty="0"/>
              <a:t>M</a:t>
            </a:r>
            <a:r>
              <a:rPr lang="en-US" dirty="0" smtClean="0"/>
              <a:t>emory</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Aging</a:t>
            </a:r>
            <a:endParaRPr lang="en-US" dirty="0"/>
          </a:p>
        </p:txBody>
      </p:sp>
      <p:graphicFrame>
        <p:nvGraphicFramePr>
          <p:cNvPr id="4" name="Content Placeholder 3"/>
          <p:cNvGraphicFramePr>
            <a:graphicFrameLocks noGrp="1"/>
          </p:cNvGraphicFramePr>
          <p:nvPr>
            <p:ph idx="1"/>
          </p:nvPr>
        </p:nvGraphicFramePr>
        <p:xfrm>
          <a:off x="457200" y="12954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6324600" y="6304002"/>
            <a:ext cx="2672526" cy="369332"/>
          </a:xfrm>
          <a:prstGeom prst="rect">
            <a:avLst/>
          </a:prstGeom>
          <a:noFill/>
        </p:spPr>
        <p:txBody>
          <a:bodyPr wrap="none" rtlCol="0">
            <a:spAutoFit/>
          </a:bodyPr>
          <a:lstStyle/>
          <a:p>
            <a:r>
              <a:rPr lang="en-US" i="1" dirty="0" smtClean="0"/>
              <a:t>Source: 2000 Census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Background</a:t>
            </a:r>
          </a:p>
          <a:p>
            <a:r>
              <a:rPr lang="en-US" dirty="0" smtClean="0"/>
              <a:t>Web accessibility</a:t>
            </a:r>
          </a:p>
          <a:p>
            <a:r>
              <a:rPr lang="en-US" dirty="0" smtClean="0"/>
              <a:t>Current status</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Population is Aging</a:t>
            </a:r>
            <a:endParaRPr lang="en-US" dirty="0"/>
          </a:p>
        </p:txBody>
      </p:sp>
      <p:sp>
        <p:nvSpPr>
          <p:cNvPr id="3" name="Content Placeholder 2"/>
          <p:cNvSpPr>
            <a:spLocks noGrp="1"/>
          </p:cNvSpPr>
          <p:nvPr>
            <p:ph idx="1"/>
          </p:nvPr>
        </p:nvSpPr>
        <p:spPr/>
        <p:txBody>
          <a:bodyPr>
            <a:normAutofit lnSpcReduction="10000"/>
          </a:bodyPr>
          <a:lstStyle/>
          <a:p>
            <a:pPr>
              <a:buFont typeface="Arial" pitchFamily="34" charset="0"/>
              <a:buChar char="•"/>
            </a:pPr>
            <a:r>
              <a:rPr lang="en-US" dirty="0" smtClean="0"/>
              <a:t>The number of older people is increasing rapidly, and those reaching age 65 are living longer than ever before.</a:t>
            </a:r>
          </a:p>
          <a:p>
            <a:pPr>
              <a:buFont typeface="Arial" pitchFamily="34" charset="0"/>
              <a:buChar char="•"/>
            </a:pPr>
            <a:r>
              <a:rPr lang="en-US" dirty="0" smtClean="0"/>
              <a:t>Shifting workplace demographics and delayed retirement.</a:t>
            </a:r>
          </a:p>
          <a:p>
            <a:pPr>
              <a:buFont typeface="Arial" pitchFamily="34" charset="0"/>
              <a:buChar char="•"/>
            </a:pPr>
            <a:r>
              <a:rPr lang="en-US" dirty="0" smtClean="0"/>
              <a:t>Baby boomers start to turn 65 in 2011.</a:t>
            </a:r>
          </a:p>
          <a:p>
            <a:pPr>
              <a:buFont typeface="Arial" pitchFamily="34" charset="0"/>
              <a:buChar char="•"/>
            </a:pPr>
            <a:r>
              <a:rPr lang="en-US" dirty="0" smtClean="0"/>
              <a:t>By 2030, the population age 65 and over will almost double nationally, as will the 85 plus population.</a:t>
            </a:r>
          </a:p>
        </p:txBody>
      </p:sp>
      <p:sp>
        <p:nvSpPr>
          <p:cNvPr id="4" name="TextBox 3"/>
          <p:cNvSpPr txBox="1"/>
          <p:nvPr/>
        </p:nvSpPr>
        <p:spPr>
          <a:xfrm>
            <a:off x="228600" y="6304002"/>
            <a:ext cx="8794395" cy="338554"/>
          </a:xfrm>
          <a:prstGeom prst="rect">
            <a:avLst/>
          </a:prstGeom>
          <a:noFill/>
        </p:spPr>
        <p:txBody>
          <a:bodyPr wrap="none" rtlCol="0">
            <a:spAutoFit/>
          </a:bodyPr>
          <a:lstStyle/>
          <a:p>
            <a:r>
              <a:rPr lang="en-US" sz="1600" i="1" dirty="0" smtClean="0"/>
              <a:t>Source: U.S. Administration on Aging Strategic Action Plan 2007-2012 (April 2007)</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Beneficiaries of Accessible Technology</a:t>
            </a:r>
            <a:endParaRPr lang="en-US" dirty="0"/>
          </a:p>
        </p:txBody>
      </p:sp>
      <p:sp>
        <p:nvSpPr>
          <p:cNvPr id="3" name="Content Placeholder 2"/>
          <p:cNvSpPr>
            <a:spLocks noGrp="1"/>
          </p:cNvSpPr>
          <p:nvPr>
            <p:ph idx="1"/>
          </p:nvPr>
        </p:nvSpPr>
        <p:spPr/>
        <p:txBody>
          <a:bodyPr>
            <a:normAutofit fontScale="92500" lnSpcReduction="10000"/>
          </a:bodyPr>
          <a:lstStyle/>
          <a:p>
            <a:pPr>
              <a:buFont typeface="Arial" pitchFamily="34" charset="0"/>
              <a:buChar char="•"/>
            </a:pPr>
            <a:r>
              <a:rPr lang="en-US" dirty="0" smtClean="0"/>
              <a:t>Accessible web sites can benefit people with low literacy levels and people who are not fluent in the language of the site.</a:t>
            </a:r>
          </a:p>
          <a:p>
            <a:pPr lvl="1"/>
            <a:r>
              <a:rPr lang="en-US" dirty="0" smtClean="0"/>
              <a:t>8.7% of Kansans speak a language other than English at home. </a:t>
            </a:r>
            <a:r>
              <a:rPr lang="en-US" i="1" dirty="0" smtClean="0"/>
              <a:t>(Source: 2000 Census)</a:t>
            </a:r>
          </a:p>
          <a:p>
            <a:pPr>
              <a:buFont typeface="Arial" pitchFamily="34" charset="0"/>
              <a:buChar char="•"/>
            </a:pPr>
            <a:r>
              <a:rPr lang="en-US" dirty="0" smtClean="0"/>
              <a:t>Some aspects of web accessibility benefit people with low bandwidth connections.</a:t>
            </a:r>
          </a:p>
          <a:p>
            <a:pPr lvl="1"/>
            <a:r>
              <a:rPr lang="en-US" dirty="0" smtClean="0"/>
              <a:t>Rural locations</a:t>
            </a:r>
          </a:p>
          <a:p>
            <a:pPr lvl="1"/>
            <a:r>
              <a:rPr lang="en-US" dirty="0" smtClean="0"/>
              <a:t>Financial situation (Digital Divide)</a:t>
            </a:r>
          </a:p>
          <a:p>
            <a:pPr lvl="1"/>
            <a:r>
              <a:rPr lang="en-US" dirty="0" smtClean="0"/>
              <a:t>Mobile technology</a:t>
            </a:r>
            <a:endParaRPr lang="en-US" dirty="0"/>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Advantages</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Reduce site development and maintenance time</a:t>
            </a:r>
          </a:p>
          <a:p>
            <a:pPr>
              <a:buFont typeface="Arial" pitchFamily="34" charset="0"/>
              <a:buChar char="•"/>
            </a:pPr>
            <a:r>
              <a:rPr lang="en-US" dirty="0" smtClean="0"/>
              <a:t>Reduce errors</a:t>
            </a:r>
          </a:p>
          <a:p>
            <a:pPr>
              <a:buFont typeface="Arial" pitchFamily="34" charset="0"/>
              <a:buChar char="•"/>
            </a:pPr>
            <a:r>
              <a:rPr lang="en-US" dirty="0" smtClean="0"/>
              <a:t>Reduce server load</a:t>
            </a:r>
          </a:p>
          <a:p>
            <a:pPr>
              <a:buFont typeface="Arial" pitchFamily="34" charset="0"/>
              <a:buChar char="•"/>
            </a:pPr>
            <a:r>
              <a:rPr lang="en-US" dirty="0" smtClean="0"/>
              <a:t>Device independence</a:t>
            </a:r>
            <a:endParaRPr lang="en-US" dirty="0"/>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Increased Web Site Use</a:t>
            </a:r>
          </a:p>
        </p:txBody>
      </p:sp>
      <p:sp>
        <p:nvSpPr>
          <p:cNvPr id="3" name="Content Placeholder 2"/>
          <p:cNvSpPr>
            <a:spLocks noGrp="1"/>
          </p:cNvSpPr>
          <p:nvPr>
            <p:ph idx="1"/>
          </p:nvPr>
        </p:nvSpPr>
        <p:spPr/>
        <p:txBody>
          <a:bodyPr>
            <a:normAutofit/>
          </a:bodyPr>
          <a:lstStyle/>
          <a:p>
            <a:r>
              <a:rPr lang="en-US" dirty="0" smtClean="0"/>
              <a:t>Increases potential use by more people</a:t>
            </a:r>
          </a:p>
          <a:p>
            <a:r>
              <a:rPr lang="en-US" dirty="0" smtClean="0"/>
              <a:t>Increases </a:t>
            </a:r>
            <a:r>
              <a:rPr lang="en-US" dirty="0" err="1" smtClean="0"/>
              <a:t>findability</a:t>
            </a:r>
            <a:r>
              <a:rPr lang="en-US" dirty="0" smtClean="0"/>
              <a:t> (search engine optimization)</a:t>
            </a:r>
          </a:p>
          <a:p>
            <a:r>
              <a:rPr lang="en-US" dirty="0" smtClean="0"/>
              <a:t>Increases potential use in more situations</a:t>
            </a:r>
          </a:p>
          <a:p>
            <a:r>
              <a:rPr lang="en-US" dirty="0" smtClean="0"/>
              <a:t>Increases usability</a:t>
            </a:r>
          </a:p>
          <a:p>
            <a:r>
              <a:rPr lang="en-US" dirty="0" smtClean="0"/>
              <a:t>Improves customer satisfaction</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Case</a:t>
            </a:r>
            <a:endParaRPr lang="en-US" dirty="0"/>
          </a:p>
        </p:txBody>
      </p:sp>
      <p:sp>
        <p:nvSpPr>
          <p:cNvPr id="3" name="Content Placeholder 2"/>
          <p:cNvSpPr>
            <a:spLocks noGrp="1"/>
          </p:cNvSpPr>
          <p:nvPr>
            <p:ph idx="1"/>
          </p:nvPr>
        </p:nvSpPr>
        <p:spPr/>
        <p:txBody>
          <a:bodyPr/>
          <a:lstStyle/>
          <a:p>
            <a:r>
              <a:rPr lang="en-US" dirty="0" smtClean="0"/>
              <a:t>For more information, see: </a:t>
            </a:r>
            <a:br>
              <a:rPr lang="en-US" dirty="0" smtClean="0"/>
            </a:br>
            <a:r>
              <a:rPr lang="en-US" dirty="0" smtClean="0">
                <a:hlinkClick r:id="rId2"/>
              </a:rPr>
              <a:t>http://www.w3.org/WAI/bcase/</a:t>
            </a:r>
            <a:br>
              <a:rPr lang="en-US" dirty="0" smtClean="0">
                <a:hlinkClick r:id="rId2"/>
              </a:rPr>
            </a:br>
            <a:r>
              <a:rPr lang="en-US" dirty="0" smtClean="0">
                <a:hlinkClick r:id="rId2"/>
              </a:rPr>
              <a:t>Overview.html</a:t>
            </a:r>
            <a:endParaRPr lang="en-US"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857500"/>
            <a:ext cx="8229600" cy="1143000"/>
          </a:xfrm>
        </p:spPr>
        <p:txBody>
          <a:bodyPr/>
          <a:lstStyle/>
          <a:p>
            <a:r>
              <a:rPr lang="en-US" dirty="0" smtClean="0"/>
              <a:t>So Just What Is Web Accessibility?</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Essential Components of Web Accessibility</a:t>
            </a:r>
            <a:endParaRPr lang="en-US" dirty="0"/>
          </a:p>
        </p:txBody>
      </p:sp>
      <p:pic>
        <p:nvPicPr>
          <p:cNvPr id="5" name="Content Placeholder 4" descr="illustration showing how components relate, detailed description at http://www.w3.org/WAI/intro/components-desc.html#relate"/>
          <p:cNvPicPr>
            <a:picLocks noGrp="1" noChangeAspect="1"/>
          </p:cNvPicPr>
          <p:nvPr>
            <p:ph idx="1"/>
          </p:nvPr>
        </p:nvPicPr>
        <p:blipFill>
          <a:blip r:embed="rId3"/>
          <a:srcRect l="-6725" r="-6725"/>
          <a:stretch>
            <a:fillRect/>
          </a:stretch>
        </p:blipFill>
        <p:spPr/>
      </p:pic>
      <p:sp>
        <p:nvSpPr>
          <p:cNvPr id="6" name="TextBox 5"/>
          <p:cNvSpPr txBox="1"/>
          <p:nvPr/>
        </p:nvSpPr>
        <p:spPr>
          <a:xfrm>
            <a:off x="228600" y="6304002"/>
            <a:ext cx="4865121" cy="338554"/>
          </a:xfrm>
          <a:prstGeom prst="rect">
            <a:avLst/>
          </a:prstGeom>
          <a:noFill/>
        </p:spPr>
        <p:txBody>
          <a:bodyPr wrap="none" rtlCol="0">
            <a:spAutoFit/>
          </a:bodyPr>
          <a:lstStyle/>
          <a:p>
            <a:r>
              <a:rPr lang="en-US" sz="1600" i="1" dirty="0" smtClean="0"/>
              <a:t>Source: http://www.w3.org/WAI/intro/components.php</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Accessibility Standards</a:t>
            </a:r>
            <a:endParaRPr lang="en-US" dirty="0"/>
          </a:p>
        </p:txBody>
      </p:sp>
      <p:sp>
        <p:nvSpPr>
          <p:cNvPr id="3" name="Content Placeholder 2"/>
          <p:cNvSpPr>
            <a:spLocks noGrp="1"/>
          </p:cNvSpPr>
          <p:nvPr>
            <p:ph idx="1"/>
          </p:nvPr>
        </p:nvSpPr>
        <p:spPr/>
        <p:txBody>
          <a:bodyPr>
            <a:noAutofit/>
          </a:bodyPr>
          <a:lstStyle/>
          <a:p>
            <a:r>
              <a:rPr lang="en-US" sz="3600" dirty="0" smtClean="0"/>
              <a:t>WCAG</a:t>
            </a:r>
          </a:p>
          <a:p>
            <a:pPr lvl="1"/>
            <a:r>
              <a:rPr lang="en-US" sz="3200" dirty="0" smtClean="0">
                <a:hlinkClick r:id="rId2"/>
              </a:rPr>
              <a:t>http://www.w3.org/TR/WCAG/</a:t>
            </a:r>
            <a:endParaRPr lang="en-US" sz="3200" dirty="0" smtClean="0"/>
          </a:p>
          <a:p>
            <a:r>
              <a:rPr lang="en-US" sz="3600" dirty="0"/>
              <a:t>Section 508 </a:t>
            </a:r>
            <a:r>
              <a:rPr lang="en-US" sz="3600" dirty="0" smtClean="0"/>
              <a:t>E&amp;IT </a:t>
            </a:r>
            <a:r>
              <a:rPr lang="en-US" sz="3600" dirty="0"/>
              <a:t>Accessibility Standards, Web-based intranet and internet information and applications (36 CFR § 1194.22</a:t>
            </a:r>
            <a:r>
              <a:rPr lang="en-US" sz="3600" dirty="0" smtClean="0"/>
              <a:t>)</a:t>
            </a:r>
          </a:p>
          <a:p>
            <a:pPr lvl="1"/>
            <a:r>
              <a:rPr lang="en-US" sz="3200" dirty="0" smtClean="0">
                <a:hlinkClick r:id="rId3"/>
              </a:rPr>
              <a:t>http://www.section508.gov/index.cfm?ID=</a:t>
            </a:r>
            <a:br>
              <a:rPr lang="en-US" sz="3200" dirty="0" smtClean="0">
                <a:hlinkClick r:id="rId3"/>
              </a:rPr>
            </a:br>
            <a:r>
              <a:rPr lang="en-US" sz="3200" dirty="0" smtClean="0">
                <a:hlinkClick r:id="rId3"/>
              </a:rPr>
              <a:t>12#Web</a:t>
            </a:r>
            <a:endParaRPr lang="en-US" sz="3200" dirty="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Web Accessibility Is Not:</a:t>
            </a:r>
            <a:br>
              <a:rPr lang="en-US" dirty="0" smtClean="0"/>
            </a:br>
            <a:r>
              <a:rPr lang="en-US" dirty="0" smtClean="0"/>
              <a:t>Common Myths</a:t>
            </a:r>
            <a:endParaRPr lang="en-US" dirty="0"/>
          </a:p>
        </p:txBody>
      </p:sp>
      <p:sp>
        <p:nvSpPr>
          <p:cNvPr id="3" name="Content Placeholder 2"/>
          <p:cNvSpPr>
            <a:spLocks noGrp="1"/>
          </p:cNvSpPr>
          <p:nvPr>
            <p:ph idx="1"/>
          </p:nvPr>
        </p:nvSpPr>
        <p:spPr/>
        <p:txBody>
          <a:bodyPr>
            <a:normAutofit lnSpcReduction="10000"/>
          </a:bodyPr>
          <a:lstStyle/>
          <a:p>
            <a:r>
              <a:rPr lang="en-US" dirty="0" smtClean="0"/>
              <a:t>Accessibility Forces You to Create Two Versions of Your Site</a:t>
            </a:r>
          </a:p>
          <a:p>
            <a:r>
              <a:rPr lang="en-US" dirty="0" smtClean="0"/>
              <a:t>A Text-Only Version Satisfies the Requirement for Equal or Equivalent Access</a:t>
            </a:r>
          </a:p>
          <a:p>
            <a:r>
              <a:rPr lang="en-US" dirty="0" smtClean="0"/>
              <a:t>Accessibility Costs Too Much</a:t>
            </a:r>
          </a:p>
          <a:p>
            <a:r>
              <a:rPr lang="en-US" dirty="0" smtClean="0"/>
              <a:t>Accessibility Forces You to Create Primitive, Low-End Designs</a:t>
            </a:r>
          </a:p>
          <a:p>
            <a:r>
              <a:rPr lang="en-US" dirty="0" smtClean="0"/>
              <a:t>According to Section 508, Sites Must Look the Same in All Browsers and User Agents</a:t>
            </a:r>
          </a:p>
        </p:txBody>
      </p:sp>
      <p:sp>
        <p:nvSpPr>
          <p:cNvPr id="4" name="TextBox 3"/>
          <p:cNvSpPr txBox="1"/>
          <p:nvPr/>
        </p:nvSpPr>
        <p:spPr>
          <a:xfrm>
            <a:off x="228600" y="6304002"/>
            <a:ext cx="8052154" cy="307777"/>
          </a:xfrm>
          <a:prstGeom prst="rect">
            <a:avLst/>
          </a:prstGeom>
          <a:noFill/>
        </p:spPr>
        <p:txBody>
          <a:bodyPr wrap="none" rtlCol="0">
            <a:spAutoFit/>
          </a:bodyPr>
          <a:lstStyle/>
          <a:p>
            <a:r>
              <a:rPr lang="en-US" sz="1400" i="1" dirty="0" smtClean="0"/>
              <a:t>Source: </a:t>
            </a:r>
            <a:r>
              <a:rPr lang="en-US" sz="1400" i="1" dirty="0" err="1" smtClean="0"/>
              <a:t>Zeldman</a:t>
            </a:r>
            <a:r>
              <a:rPr lang="en-US" sz="1400" i="1" dirty="0" smtClean="0"/>
              <a:t>, Jeffrey. </a:t>
            </a:r>
            <a:r>
              <a:rPr lang="en-US" sz="1400" dirty="0" smtClean="0"/>
              <a:t>Designing with Web Standards</a:t>
            </a:r>
            <a:r>
              <a:rPr lang="en-US" sz="1400" i="1" dirty="0" smtClean="0"/>
              <a:t>. 3</a:t>
            </a:r>
            <a:r>
              <a:rPr lang="en-US" sz="1400" i="1" baseline="30000" dirty="0" smtClean="0"/>
              <a:t>rd</a:t>
            </a:r>
            <a:r>
              <a:rPr lang="en-US" sz="1400" i="1" dirty="0" smtClean="0"/>
              <a:t> ed. New Riders, 2010. ISBN 978-0-321-61695-1.</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Principles: POUR</a:t>
            </a:r>
            <a:endParaRPr lang="en-US" dirty="0"/>
          </a:p>
        </p:txBody>
      </p:sp>
      <p:sp>
        <p:nvSpPr>
          <p:cNvPr id="3" name="Content Placeholder 2"/>
          <p:cNvSpPr>
            <a:spLocks noGrp="1"/>
          </p:cNvSpPr>
          <p:nvPr>
            <p:ph idx="1"/>
          </p:nvPr>
        </p:nvSpPr>
        <p:spPr/>
        <p:txBody>
          <a:bodyPr>
            <a:noAutofit/>
          </a:bodyPr>
          <a:lstStyle/>
          <a:p>
            <a:r>
              <a:rPr lang="en-US" sz="4400" dirty="0" smtClean="0"/>
              <a:t>Perceivable</a:t>
            </a:r>
          </a:p>
          <a:p>
            <a:r>
              <a:rPr lang="en-US" sz="4400" dirty="0" smtClean="0"/>
              <a:t>Operable</a:t>
            </a:r>
          </a:p>
          <a:p>
            <a:r>
              <a:rPr lang="en-US" sz="4400" dirty="0" smtClean="0"/>
              <a:t>Understandable</a:t>
            </a:r>
          </a:p>
          <a:p>
            <a:r>
              <a:rPr lang="en-US" sz="4400" dirty="0" smtClean="0"/>
              <a:t>Robust</a:t>
            </a:r>
            <a:endParaRPr lang="en-US" sz="4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Background</a:t>
            </a:r>
            <a:endParaRPr lang="en-US" dirty="0"/>
          </a:p>
        </p:txBody>
      </p:sp>
      <p:sp>
        <p:nvSpPr>
          <p:cNvPr id="5" name="Text Placeholder 4"/>
          <p:cNvSpPr>
            <a:spLocks noGrp="1"/>
          </p:cNvSpPr>
          <p:nvPr>
            <p:ph type="body" idx="1"/>
          </p:nvPr>
        </p:nvSpPr>
        <p:spPr/>
        <p:txBody>
          <a:bodyPr/>
          <a:lstStyle/>
          <a:p>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Perceivable</a:t>
            </a:r>
            <a:endParaRPr lang="en-US" dirty="0"/>
          </a:p>
        </p:txBody>
      </p:sp>
      <p:sp>
        <p:nvSpPr>
          <p:cNvPr id="3" name="Content Placeholder 2"/>
          <p:cNvSpPr>
            <a:spLocks noGrp="1"/>
          </p:cNvSpPr>
          <p:nvPr>
            <p:ph idx="1"/>
          </p:nvPr>
        </p:nvSpPr>
        <p:spPr/>
        <p:txBody>
          <a:bodyPr>
            <a:normAutofit fontScale="92500" lnSpcReduction="10000"/>
          </a:bodyPr>
          <a:lstStyle/>
          <a:p>
            <a:r>
              <a:rPr lang="en-US" dirty="0"/>
              <a:t>Provide text alternatives for non-text content</a:t>
            </a:r>
            <a:r>
              <a:rPr lang="en-US" dirty="0" smtClean="0"/>
              <a:t>.</a:t>
            </a:r>
          </a:p>
          <a:p>
            <a:r>
              <a:rPr lang="en-US" dirty="0" smtClean="0"/>
              <a:t>Provide </a:t>
            </a:r>
            <a:r>
              <a:rPr lang="en-US" dirty="0"/>
              <a:t>captions and alternatives for audio and video content</a:t>
            </a:r>
            <a:r>
              <a:rPr lang="en-US" dirty="0" smtClean="0"/>
              <a:t>.</a:t>
            </a:r>
          </a:p>
          <a:p>
            <a:r>
              <a:rPr lang="en-US" dirty="0" smtClean="0"/>
              <a:t>Make </a:t>
            </a:r>
            <a:r>
              <a:rPr lang="en-US" dirty="0"/>
              <a:t>content adaptable, and make it available to assistive technologies</a:t>
            </a:r>
            <a:r>
              <a:rPr lang="en-US" dirty="0" smtClean="0"/>
              <a:t>.</a:t>
            </a:r>
          </a:p>
          <a:p>
            <a:r>
              <a:rPr lang="en-US" dirty="0" smtClean="0"/>
              <a:t>Provide </a:t>
            </a:r>
            <a:r>
              <a:rPr lang="en-US" dirty="0"/>
              <a:t>headings for data tables</a:t>
            </a:r>
            <a:r>
              <a:rPr lang="en-US" dirty="0" smtClean="0"/>
              <a:t>.</a:t>
            </a:r>
          </a:p>
          <a:p>
            <a:r>
              <a:rPr lang="en-US" dirty="0" smtClean="0"/>
              <a:t>Use </a:t>
            </a:r>
            <a:r>
              <a:rPr lang="en-US" dirty="0"/>
              <a:t>sufficient contrast to make things easy to see and hear</a:t>
            </a:r>
            <a:r>
              <a:rPr lang="en-US" dirty="0" smtClean="0"/>
              <a:t>.</a:t>
            </a:r>
          </a:p>
          <a:p>
            <a:r>
              <a:rPr lang="en-US" dirty="0" smtClean="0"/>
              <a:t>Do </a:t>
            </a:r>
            <a:r>
              <a:rPr lang="en-US" dirty="0"/>
              <a:t>not rely on color alone to convey meaning.</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Operable</a:t>
            </a:r>
            <a:endParaRPr lang="en-US" dirty="0"/>
          </a:p>
        </p:txBody>
      </p:sp>
      <p:sp>
        <p:nvSpPr>
          <p:cNvPr id="3" name="Content Placeholder 2"/>
          <p:cNvSpPr>
            <a:spLocks noGrp="1"/>
          </p:cNvSpPr>
          <p:nvPr>
            <p:ph idx="1"/>
          </p:nvPr>
        </p:nvSpPr>
        <p:spPr/>
        <p:txBody>
          <a:bodyPr>
            <a:normAutofit fontScale="92500"/>
          </a:bodyPr>
          <a:lstStyle/>
          <a:p>
            <a:r>
              <a:rPr lang="en-US" dirty="0"/>
              <a:t>Make all functionality keyboard accessible</a:t>
            </a:r>
            <a:r>
              <a:rPr lang="en-US" dirty="0" smtClean="0"/>
              <a:t>.</a:t>
            </a:r>
          </a:p>
          <a:p>
            <a:r>
              <a:rPr lang="en-US" dirty="0" smtClean="0"/>
              <a:t>Give </a:t>
            </a:r>
            <a:r>
              <a:rPr lang="en-US" dirty="0"/>
              <a:t>users enough time to read and use content</a:t>
            </a:r>
            <a:r>
              <a:rPr lang="en-US" dirty="0" smtClean="0"/>
              <a:t>.</a:t>
            </a:r>
          </a:p>
          <a:p>
            <a:r>
              <a:rPr lang="en-US" dirty="0" smtClean="0"/>
              <a:t>Do </a:t>
            </a:r>
            <a:r>
              <a:rPr lang="en-US" dirty="0"/>
              <a:t>not use content that causes seizures</a:t>
            </a:r>
            <a:r>
              <a:rPr lang="en-US" dirty="0" smtClean="0"/>
              <a:t>.</a:t>
            </a:r>
          </a:p>
          <a:p>
            <a:r>
              <a:rPr lang="en-US" dirty="0" smtClean="0"/>
              <a:t>Help </a:t>
            </a:r>
            <a:r>
              <a:rPr lang="en-US" dirty="0"/>
              <a:t>users navigate and find content</a:t>
            </a:r>
            <a:r>
              <a:rPr lang="en-US" dirty="0" smtClean="0"/>
              <a:t>.</a:t>
            </a:r>
          </a:p>
          <a:p>
            <a:r>
              <a:rPr lang="en-US" dirty="0" smtClean="0"/>
              <a:t>Allow </a:t>
            </a:r>
            <a:r>
              <a:rPr lang="en-US" dirty="0"/>
              <a:t>users to skip repetitive elements on the page</a:t>
            </a:r>
            <a:r>
              <a:rPr lang="en-US" dirty="0" smtClean="0"/>
              <a:t>.</a:t>
            </a:r>
          </a:p>
          <a:p>
            <a:r>
              <a:rPr lang="en-US" dirty="0" smtClean="0"/>
              <a:t>Ensure </a:t>
            </a:r>
            <a:r>
              <a:rPr lang="en-US" dirty="0"/>
              <a:t>users can complete and submit all forms</a:t>
            </a:r>
            <a:r>
              <a:rPr lang="en-US" dirty="0" smtClean="0"/>
              <a:t>.</a:t>
            </a:r>
          </a:p>
          <a:p>
            <a:r>
              <a:rPr lang="en-US" dirty="0" smtClean="0"/>
              <a:t>Ensure </a:t>
            </a:r>
            <a:r>
              <a:rPr lang="en-US" dirty="0"/>
              <a:t>links make sense out of context.</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Understandable</a:t>
            </a:r>
            <a:endParaRPr lang="en-US" dirty="0"/>
          </a:p>
        </p:txBody>
      </p:sp>
      <p:sp>
        <p:nvSpPr>
          <p:cNvPr id="3" name="Content Placeholder 2"/>
          <p:cNvSpPr>
            <a:spLocks noGrp="1"/>
          </p:cNvSpPr>
          <p:nvPr>
            <p:ph idx="1"/>
          </p:nvPr>
        </p:nvSpPr>
        <p:spPr/>
        <p:txBody>
          <a:bodyPr/>
          <a:lstStyle/>
          <a:p>
            <a:r>
              <a:rPr lang="en-US" dirty="0"/>
              <a:t>Make text readable and understandable</a:t>
            </a:r>
            <a:r>
              <a:rPr lang="en-US" dirty="0" smtClean="0"/>
              <a:t>.</a:t>
            </a:r>
          </a:p>
          <a:p>
            <a:r>
              <a:rPr lang="en-US" dirty="0" smtClean="0"/>
              <a:t>Make </a:t>
            </a:r>
            <a:r>
              <a:rPr lang="en-US" dirty="0"/>
              <a:t>content appear and operate in predictable ways</a:t>
            </a:r>
            <a:r>
              <a:rPr lang="en-US" dirty="0" smtClean="0"/>
              <a:t>.</a:t>
            </a:r>
          </a:p>
          <a:p>
            <a:r>
              <a:rPr lang="en-US" dirty="0" smtClean="0"/>
              <a:t>Use </a:t>
            </a:r>
            <a:r>
              <a:rPr lang="en-US" dirty="0"/>
              <a:t>logical page structures</a:t>
            </a:r>
            <a:r>
              <a:rPr lang="en-US" dirty="0" smtClean="0"/>
              <a:t>.</a:t>
            </a:r>
          </a:p>
          <a:p>
            <a:r>
              <a:rPr lang="en-US" dirty="0" smtClean="0"/>
              <a:t>Help </a:t>
            </a:r>
            <a:r>
              <a:rPr lang="en-US" dirty="0"/>
              <a:t>users avoid and correct mistakes.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Robust</a:t>
            </a:r>
            <a:endParaRPr lang="en-US" dirty="0"/>
          </a:p>
        </p:txBody>
      </p:sp>
      <p:sp>
        <p:nvSpPr>
          <p:cNvPr id="3" name="Content Placeholder 2"/>
          <p:cNvSpPr>
            <a:spLocks noGrp="1"/>
          </p:cNvSpPr>
          <p:nvPr>
            <p:ph idx="1"/>
          </p:nvPr>
        </p:nvSpPr>
        <p:spPr/>
        <p:txBody>
          <a:bodyPr/>
          <a:lstStyle/>
          <a:p>
            <a:r>
              <a:rPr lang="en-US" dirty="0"/>
              <a:t>Maximize compatibility with current and future technologies.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Accessibility Resources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W3C Accessibility page</a:t>
            </a:r>
          </a:p>
          <a:p>
            <a:pPr lvl="1"/>
            <a:r>
              <a:rPr lang="en-US" dirty="0" smtClean="0">
                <a:hlinkClick r:id="rId2"/>
              </a:rPr>
              <a:t>http://www.w3.org/standards/webdesign/</a:t>
            </a:r>
            <a:br>
              <a:rPr lang="en-US" dirty="0" smtClean="0">
                <a:hlinkClick r:id="rId2"/>
              </a:rPr>
            </a:br>
            <a:r>
              <a:rPr lang="en-US" dirty="0" smtClean="0">
                <a:hlinkClick r:id="rId2"/>
              </a:rPr>
              <a:t>accessibility</a:t>
            </a:r>
            <a:endParaRPr lang="en-US" dirty="0" smtClean="0"/>
          </a:p>
          <a:p>
            <a:r>
              <a:rPr lang="en-US" dirty="0" smtClean="0"/>
              <a:t>WAI Introduction to Web Accessibility</a:t>
            </a:r>
          </a:p>
          <a:p>
            <a:pPr lvl="1"/>
            <a:r>
              <a:rPr lang="en-US" dirty="0" smtClean="0">
                <a:hlinkClick r:id="rId3"/>
              </a:rPr>
              <a:t>http://www.w3.org/WAI/intro/accessibility.php</a:t>
            </a:r>
            <a:endParaRPr lang="en-US" dirty="0" smtClean="0"/>
          </a:p>
          <a:p>
            <a:r>
              <a:rPr lang="en-US" dirty="0" err="1" smtClean="0"/>
              <a:t>WebAIM</a:t>
            </a:r>
            <a:r>
              <a:rPr lang="en-US" dirty="0" smtClean="0"/>
              <a:t> articles</a:t>
            </a:r>
          </a:p>
          <a:p>
            <a:pPr lvl="1"/>
            <a:r>
              <a:rPr lang="en-US" dirty="0" smtClean="0">
                <a:hlinkClick r:id="rId4"/>
              </a:rPr>
              <a:t>http://www.webaim.org/articles/#usersperspective</a:t>
            </a:r>
            <a:endParaRPr lang="en-US" dirty="0" smtClean="0"/>
          </a:p>
          <a:p>
            <a:r>
              <a:rPr lang="en-US" dirty="0" smtClean="0"/>
              <a:t>U.S. Department of Justice technical assistance document: Accessibility of State and Local Government Websites to People with Disabilities</a:t>
            </a:r>
          </a:p>
          <a:p>
            <a:pPr lvl="1"/>
            <a:r>
              <a:rPr lang="en-US" dirty="0" smtClean="0">
                <a:hlinkClick r:id="rId5"/>
              </a:rPr>
              <a:t>http://www.ada.gov/websites2.htm</a:t>
            </a:r>
            <a:endParaRPr lang="en-US" dirty="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Accessibility Resources</a:t>
            </a:r>
            <a:endParaRPr lang="en-US" dirty="0"/>
          </a:p>
        </p:txBody>
      </p:sp>
      <p:sp>
        <p:nvSpPr>
          <p:cNvPr id="3" name="Content Placeholder 2"/>
          <p:cNvSpPr>
            <a:spLocks noGrp="1"/>
          </p:cNvSpPr>
          <p:nvPr>
            <p:ph idx="1"/>
          </p:nvPr>
        </p:nvSpPr>
        <p:spPr/>
        <p:txBody>
          <a:bodyPr>
            <a:normAutofit fontScale="92500"/>
          </a:bodyPr>
          <a:lstStyle/>
          <a:p>
            <a:r>
              <a:rPr lang="en-US" dirty="0" smtClean="0"/>
              <a:t>Guidance for Web Developers</a:t>
            </a:r>
          </a:p>
          <a:p>
            <a:pPr lvl="1"/>
            <a:r>
              <a:rPr lang="en-US" dirty="0" smtClean="0">
                <a:hlinkClick r:id="rId2"/>
              </a:rPr>
              <a:t>http://da.ks.gov/kpat/resources/1210guidance.htm</a:t>
            </a:r>
            <a:endParaRPr lang="en-US" dirty="0" smtClean="0"/>
          </a:p>
          <a:p>
            <a:r>
              <a:rPr lang="en-US" dirty="0" smtClean="0"/>
              <a:t>WCAG Overview</a:t>
            </a:r>
          </a:p>
          <a:p>
            <a:pPr lvl="1"/>
            <a:r>
              <a:rPr lang="en-US" dirty="0" smtClean="0">
                <a:hlinkClick r:id="rId3"/>
              </a:rPr>
              <a:t>http://www.w3.org/WAI/intro/wcag</a:t>
            </a:r>
            <a:endParaRPr lang="en-US" dirty="0" smtClean="0"/>
          </a:p>
          <a:p>
            <a:r>
              <a:rPr lang="en-US" dirty="0" smtClean="0"/>
              <a:t>Section 508 Standards guide</a:t>
            </a:r>
          </a:p>
          <a:p>
            <a:pPr lvl="1"/>
            <a:r>
              <a:rPr lang="en-US" dirty="0" smtClean="0">
                <a:hlinkClick r:id="rId4"/>
              </a:rPr>
              <a:t>http://www.access-board.gov/sec508/guide/</a:t>
            </a:r>
            <a:br>
              <a:rPr lang="en-US" dirty="0" smtClean="0">
                <a:hlinkClick r:id="rId4"/>
              </a:rPr>
            </a:br>
            <a:r>
              <a:rPr lang="en-US" dirty="0" smtClean="0">
                <a:hlinkClick r:id="rId4"/>
              </a:rPr>
              <a:t>1194.22.htm</a:t>
            </a:r>
            <a:endParaRPr lang="en-US" dirty="0" smtClean="0"/>
          </a:p>
          <a:p>
            <a:r>
              <a:rPr lang="en-US" dirty="0" smtClean="0"/>
              <a:t>KPAT Resources page</a:t>
            </a:r>
          </a:p>
          <a:p>
            <a:pPr lvl="1"/>
            <a:r>
              <a:rPr lang="en-US" dirty="0" smtClean="0">
                <a:hlinkClick r:id="rId5"/>
              </a:rPr>
              <a:t>http://da.ks.gov/kpat/resources/</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a:t>
            </a:r>
            <a:r>
              <a:rPr lang="en-US" dirty="0"/>
              <a:t>Using alt</a:t>
            </a:r>
            <a:r>
              <a:rPr lang="en-US" dirty="0" smtClean="0"/>
              <a:t> Attributes </a:t>
            </a:r>
            <a:r>
              <a:rPr lang="en-US" dirty="0"/>
              <a:t>on </a:t>
            </a:r>
            <a:r>
              <a:rPr lang="en-US" dirty="0" err="1"/>
              <a:t>img</a:t>
            </a:r>
            <a:r>
              <a:rPr lang="en-US" dirty="0" smtClean="0"/>
              <a:t> Elements</a:t>
            </a:r>
            <a:endParaRPr lang="en-US" dirty="0"/>
          </a:p>
        </p:txBody>
      </p:sp>
      <p:sp>
        <p:nvSpPr>
          <p:cNvPr id="4" name="Text Placeholder 3"/>
          <p:cNvSpPr>
            <a:spLocks noGrp="1"/>
          </p:cNvSpPr>
          <p:nvPr>
            <p:ph type="body" idx="1"/>
          </p:nvPr>
        </p:nvSpPr>
        <p:spPr/>
        <p:txBody>
          <a:bodyPr/>
          <a:lstStyle/>
          <a:p>
            <a:r>
              <a:rPr lang="en-US" dirty="0" smtClean="0"/>
              <a:t>Inaccessible</a:t>
            </a:r>
            <a:endParaRPr lang="en-US" dirty="0"/>
          </a:p>
        </p:txBody>
      </p:sp>
      <p:sp>
        <p:nvSpPr>
          <p:cNvPr id="3" name="Content Placeholder 2"/>
          <p:cNvSpPr>
            <a:spLocks noGrp="1"/>
          </p:cNvSpPr>
          <p:nvPr>
            <p:ph sz="half" idx="2"/>
          </p:nvPr>
        </p:nvSpPr>
        <p:spPr/>
        <p:txBody>
          <a:bodyPr/>
          <a:lstStyle/>
          <a:p>
            <a:pPr marL="0" indent="0">
              <a:buNone/>
            </a:pPr>
            <a:r>
              <a:rPr lang="en-US" dirty="0" smtClean="0"/>
              <a:t>&lt;</a:t>
            </a:r>
            <a:r>
              <a:rPr lang="en-US" dirty="0" err="1"/>
              <a:t>img</a:t>
            </a:r>
            <a:r>
              <a:rPr lang="en-US" dirty="0"/>
              <a:t> </a:t>
            </a:r>
            <a:r>
              <a:rPr lang="en-US" dirty="0" err="1"/>
              <a:t>src</a:t>
            </a:r>
            <a:r>
              <a:rPr lang="en-US" dirty="0"/>
              <a:t>="</a:t>
            </a:r>
            <a:r>
              <a:rPr lang="en-US" dirty="0" err="1"/>
              <a:t>newsletter.</a:t>
            </a:r>
            <a:r>
              <a:rPr lang="en-US" dirty="0" err="1" smtClean="0"/>
              <a:t>gif</a:t>
            </a:r>
            <a:r>
              <a:rPr lang="en-US" dirty="0"/>
              <a:t>"</a:t>
            </a:r>
            <a:r>
              <a:rPr lang="en-US" dirty="0" smtClean="0"/>
              <a:t> </a:t>
            </a:r>
            <a:r>
              <a:rPr lang="en-US" dirty="0"/>
              <a:t>/</a:t>
            </a:r>
            <a:r>
              <a:rPr lang="en-US" dirty="0" smtClean="0"/>
              <a:t>&gt;</a:t>
            </a:r>
          </a:p>
        </p:txBody>
      </p:sp>
      <p:sp>
        <p:nvSpPr>
          <p:cNvPr id="5" name="Text Placeholder 4"/>
          <p:cNvSpPr>
            <a:spLocks noGrp="1"/>
          </p:cNvSpPr>
          <p:nvPr>
            <p:ph type="body" sz="quarter" idx="3"/>
          </p:nvPr>
        </p:nvSpPr>
        <p:spPr/>
        <p:txBody>
          <a:bodyPr/>
          <a:lstStyle/>
          <a:p>
            <a:r>
              <a:rPr lang="en-US" dirty="0" smtClean="0"/>
              <a:t>Accessible</a:t>
            </a:r>
            <a:endParaRPr lang="en-US" dirty="0"/>
          </a:p>
        </p:txBody>
      </p:sp>
      <p:sp>
        <p:nvSpPr>
          <p:cNvPr id="6" name="Content Placeholder 5"/>
          <p:cNvSpPr>
            <a:spLocks noGrp="1"/>
          </p:cNvSpPr>
          <p:nvPr>
            <p:ph sz="quarter" idx="4"/>
          </p:nvPr>
        </p:nvSpPr>
        <p:spPr/>
        <p:txBody>
          <a:bodyPr/>
          <a:lstStyle/>
          <a:p>
            <a:pPr marL="0" indent="0">
              <a:buNone/>
            </a:pPr>
            <a:r>
              <a:rPr lang="en-US" dirty="0" smtClean="0"/>
              <a:t>&lt;</a:t>
            </a:r>
            <a:r>
              <a:rPr lang="en-US" dirty="0" err="1" smtClean="0"/>
              <a:t>img</a:t>
            </a:r>
            <a:r>
              <a:rPr lang="en-US" dirty="0" smtClean="0"/>
              <a:t> </a:t>
            </a:r>
            <a:r>
              <a:rPr lang="en-US" dirty="0" err="1" smtClean="0"/>
              <a:t>src</a:t>
            </a:r>
            <a:r>
              <a:rPr lang="en-US" dirty="0" smtClean="0"/>
              <a:t>="</a:t>
            </a:r>
            <a:r>
              <a:rPr lang="en-US" dirty="0" err="1" smtClean="0"/>
              <a:t>newsletter.gif</a:t>
            </a:r>
            <a:r>
              <a:rPr lang="en-US" dirty="0" smtClean="0"/>
              <a:t>" </a:t>
            </a:r>
            <a:r>
              <a:rPr lang="en-US" u="heavy" dirty="0" smtClean="0">
                <a:uFill>
                  <a:solidFill>
                    <a:schemeClr val="accent1">
                      <a:lumMod val="40000"/>
                      <a:lumOff val="60000"/>
                    </a:schemeClr>
                  </a:solidFill>
                </a:uFill>
              </a:rPr>
              <a:t>alt="Free newsletter. Get free recipes, news, and more. Learn more."</a:t>
            </a:r>
            <a:r>
              <a:rPr lang="en-US" dirty="0" smtClean="0"/>
              <a:t> /&gt;</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Using Heading Markup to Convey Structure</a:t>
            </a:r>
            <a:endParaRPr lang="en-US" dirty="0"/>
          </a:p>
        </p:txBody>
      </p:sp>
      <p:sp>
        <p:nvSpPr>
          <p:cNvPr id="3" name="Text Placeholder 2"/>
          <p:cNvSpPr>
            <a:spLocks noGrp="1"/>
          </p:cNvSpPr>
          <p:nvPr>
            <p:ph type="body" idx="1"/>
          </p:nvPr>
        </p:nvSpPr>
        <p:spPr/>
        <p:txBody>
          <a:bodyPr/>
          <a:lstStyle/>
          <a:p>
            <a:r>
              <a:rPr lang="en-US" dirty="0" smtClean="0"/>
              <a:t>Inaccessible</a:t>
            </a:r>
            <a:endParaRPr lang="en-US" dirty="0"/>
          </a:p>
        </p:txBody>
      </p:sp>
      <p:sp>
        <p:nvSpPr>
          <p:cNvPr id="4" name="Content Placeholder 3"/>
          <p:cNvSpPr>
            <a:spLocks noGrp="1"/>
          </p:cNvSpPr>
          <p:nvPr>
            <p:ph sz="half" idx="2"/>
          </p:nvPr>
        </p:nvSpPr>
        <p:spPr/>
        <p:txBody>
          <a:bodyPr>
            <a:normAutofit lnSpcReduction="10000"/>
          </a:bodyPr>
          <a:lstStyle/>
          <a:p>
            <a:pPr marL="0" indent="0">
              <a:buNone/>
            </a:pPr>
            <a:r>
              <a:rPr lang="en-US" u="heavy" dirty="0" smtClean="0">
                <a:uFill>
                  <a:solidFill>
                    <a:schemeClr val="accent2">
                      <a:lumMod val="60000"/>
                      <a:lumOff val="40000"/>
                    </a:schemeClr>
                  </a:solidFill>
                </a:uFill>
              </a:rPr>
              <a:t>&lt;</a:t>
            </a:r>
            <a:r>
              <a:rPr lang="en-US" u="heavy" dirty="0" err="1" smtClean="0">
                <a:uFill>
                  <a:solidFill>
                    <a:schemeClr val="accent2">
                      <a:lumMod val="60000"/>
                      <a:lumOff val="40000"/>
                    </a:schemeClr>
                  </a:solidFill>
                </a:uFill>
              </a:rPr>
              <a:t>p</a:t>
            </a:r>
            <a:r>
              <a:rPr lang="en-US" u="heavy" dirty="0" smtClean="0">
                <a:uFill>
                  <a:solidFill>
                    <a:schemeClr val="accent2">
                      <a:lumMod val="60000"/>
                      <a:lumOff val="40000"/>
                    </a:schemeClr>
                  </a:solidFill>
                </a:uFill>
              </a:rPr>
              <a:t>&gt;&lt;strong&gt;</a:t>
            </a:r>
            <a:r>
              <a:rPr lang="en-US" dirty="0" smtClean="0"/>
              <a:t>Welcome to </a:t>
            </a:r>
            <a:r>
              <a:rPr lang="en-US" dirty="0" err="1" smtClean="0"/>
              <a:t>CityLights</a:t>
            </a:r>
            <a:r>
              <a:rPr lang="en-US" u="heavy" dirty="0" smtClean="0">
                <a:uFill>
                  <a:solidFill>
                    <a:schemeClr val="accent2">
                      <a:lumMod val="60000"/>
                      <a:lumOff val="40000"/>
                    </a:schemeClr>
                  </a:solidFill>
                </a:uFill>
              </a:rPr>
              <a:t>&lt;/strong&gt;&lt;/</a:t>
            </a:r>
            <a:r>
              <a:rPr lang="en-US" u="heavy" dirty="0" err="1" smtClean="0">
                <a:uFill>
                  <a:solidFill>
                    <a:schemeClr val="accent2">
                      <a:lumMod val="60000"/>
                      <a:lumOff val="40000"/>
                    </a:schemeClr>
                  </a:solidFill>
                </a:uFill>
              </a:rPr>
              <a:t>p</a:t>
            </a:r>
            <a:r>
              <a:rPr lang="en-US" u="heavy" dirty="0" smtClean="0">
                <a:uFill>
                  <a:solidFill>
                    <a:schemeClr val="accent2">
                      <a:lumMod val="60000"/>
                      <a:lumOff val="40000"/>
                    </a:schemeClr>
                  </a:solidFill>
                </a:uFill>
              </a:rPr>
              <a:t>&gt;</a:t>
            </a:r>
            <a:r>
              <a:rPr lang="en-US" dirty="0" smtClean="0"/>
              <a:t/>
            </a:r>
            <a:br>
              <a:rPr lang="en-US" dirty="0" smtClean="0"/>
            </a:br>
            <a:r>
              <a:rPr lang="en-US" dirty="0" smtClean="0"/>
              <a:t>&lt;</a:t>
            </a:r>
            <a:r>
              <a:rPr lang="en-US" dirty="0" err="1" smtClean="0"/>
              <a:t>p</a:t>
            </a:r>
            <a:r>
              <a:rPr lang="en-US" dirty="0" smtClean="0"/>
              <a:t>&gt;</a:t>
            </a:r>
            <a:r>
              <a:rPr lang="en-US" dirty="0" err="1" smtClean="0"/>
              <a:t>Citylights</a:t>
            </a:r>
            <a:r>
              <a:rPr lang="en-US" dirty="0" smtClean="0"/>
              <a:t> is the new portal for visitors and residents...&lt;/</a:t>
            </a:r>
            <a:r>
              <a:rPr lang="en-US" dirty="0" err="1" smtClean="0"/>
              <a:t>p</a:t>
            </a:r>
            <a:r>
              <a:rPr lang="en-US" dirty="0" smtClean="0"/>
              <a:t>&gt;</a:t>
            </a:r>
            <a:br>
              <a:rPr lang="en-US" dirty="0" smtClean="0"/>
            </a:br>
            <a:r>
              <a:rPr lang="en-US" u="heavy" dirty="0" smtClean="0">
                <a:uFill>
                  <a:solidFill>
                    <a:schemeClr val="accent2">
                      <a:lumMod val="60000"/>
                      <a:lumOff val="40000"/>
                    </a:schemeClr>
                  </a:solidFill>
                </a:uFill>
              </a:rPr>
              <a:t>&lt;</a:t>
            </a:r>
            <a:r>
              <a:rPr lang="en-US" u="heavy" dirty="0" err="1" smtClean="0">
                <a:uFill>
                  <a:solidFill>
                    <a:schemeClr val="accent2">
                      <a:lumMod val="60000"/>
                      <a:lumOff val="40000"/>
                    </a:schemeClr>
                  </a:solidFill>
                </a:uFill>
              </a:rPr>
              <a:t>p</a:t>
            </a:r>
            <a:r>
              <a:rPr lang="en-US" u="heavy" dirty="0" smtClean="0">
                <a:uFill>
                  <a:solidFill>
                    <a:schemeClr val="accent2">
                      <a:lumMod val="60000"/>
                      <a:lumOff val="40000"/>
                    </a:schemeClr>
                  </a:solidFill>
                </a:uFill>
              </a:rPr>
              <a:t>&gt;&lt;strong&gt;</a:t>
            </a:r>
            <a:r>
              <a:rPr lang="en-US" dirty="0" smtClean="0"/>
              <a:t>Heat wave linked to temperature</a:t>
            </a:r>
            <a:r>
              <a:rPr lang="en-US" u="heavy" dirty="0" smtClean="0">
                <a:uFill>
                  <a:solidFill>
                    <a:schemeClr val="accent2">
                      <a:lumMod val="60000"/>
                      <a:lumOff val="40000"/>
                    </a:schemeClr>
                  </a:solidFill>
                </a:uFill>
              </a:rPr>
              <a:t>&lt;/strong&gt;&lt;/</a:t>
            </a:r>
            <a:r>
              <a:rPr lang="en-US" u="heavy" dirty="0" err="1" smtClean="0">
                <a:uFill>
                  <a:solidFill>
                    <a:schemeClr val="accent2">
                      <a:lumMod val="60000"/>
                      <a:lumOff val="40000"/>
                    </a:schemeClr>
                  </a:solidFill>
                </a:uFill>
              </a:rPr>
              <a:t>p</a:t>
            </a:r>
            <a:r>
              <a:rPr lang="en-US" u="heavy" dirty="0" smtClean="0">
                <a:uFill>
                  <a:solidFill>
                    <a:schemeClr val="accent2">
                      <a:lumMod val="60000"/>
                      <a:lumOff val="40000"/>
                    </a:schemeClr>
                  </a:solidFill>
                </a:uFill>
              </a:rPr>
              <a:t>&gt;</a:t>
            </a:r>
            <a:r>
              <a:rPr lang="en-US" dirty="0" smtClean="0"/>
              <a:t>                   &lt;</a:t>
            </a:r>
            <a:r>
              <a:rPr lang="en-US" dirty="0" err="1" smtClean="0"/>
              <a:t>p</a:t>
            </a:r>
            <a:r>
              <a:rPr lang="en-US" dirty="0" smtClean="0"/>
              <a:t>&gt;After three years of effort city scientists now agree that the primary cause of the 2003 heat wave was hot air from...</a:t>
            </a:r>
            <a:br>
              <a:rPr lang="en-US" dirty="0" smtClean="0"/>
            </a:br>
            <a:r>
              <a:rPr lang="en-US" dirty="0" smtClean="0"/>
              <a:t>&lt;/</a:t>
            </a:r>
            <a:r>
              <a:rPr lang="en-US" dirty="0" err="1" smtClean="0"/>
              <a:t>p</a:t>
            </a:r>
            <a:r>
              <a:rPr lang="en-US" dirty="0" smtClean="0"/>
              <a:t>&gt;</a:t>
            </a:r>
          </a:p>
          <a:p>
            <a:pPr marL="0" indent="0">
              <a:buNone/>
            </a:pPr>
            <a:endParaRPr lang="en-US" dirty="0"/>
          </a:p>
        </p:txBody>
      </p:sp>
      <p:sp>
        <p:nvSpPr>
          <p:cNvPr id="5" name="Text Placeholder 4"/>
          <p:cNvSpPr>
            <a:spLocks noGrp="1"/>
          </p:cNvSpPr>
          <p:nvPr>
            <p:ph type="body" sz="quarter" idx="3"/>
          </p:nvPr>
        </p:nvSpPr>
        <p:spPr/>
        <p:txBody>
          <a:bodyPr/>
          <a:lstStyle/>
          <a:p>
            <a:r>
              <a:rPr lang="en-US" dirty="0" smtClean="0"/>
              <a:t>Accessible</a:t>
            </a:r>
            <a:endParaRPr lang="en-US" dirty="0"/>
          </a:p>
        </p:txBody>
      </p:sp>
      <p:sp>
        <p:nvSpPr>
          <p:cNvPr id="6" name="Content Placeholder 5"/>
          <p:cNvSpPr>
            <a:spLocks noGrp="1"/>
          </p:cNvSpPr>
          <p:nvPr>
            <p:ph sz="quarter" idx="4"/>
          </p:nvPr>
        </p:nvSpPr>
        <p:spPr/>
        <p:txBody>
          <a:bodyPr>
            <a:normAutofit lnSpcReduction="10000"/>
          </a:bodyPr>
          <a:lstStyle/>
          <a:p>
            <a:pPr marL="0" indent="0">
              <a:buNone/>
            </a:pPr>
            <a:r>
              <a:rPr lang="en-US" u="heavy" dirty="0">
                <a:uFill>
                  <a:solidFill>
                    <a:schemeClr val="accent1">
                      <a:lumMod val="40000"/>
                      <a:lumOff val="60000"/>
                    </a:schemeClr>
                  </a:solidFill>
                </a:uFill>
              </a:rPr>
              <a:t>&lt;h1&gt;</a:t>
            </a:r>
            <a:r>
              <a:rPr lang="en-US" dirty="0"/>
              <a:t>Welcome to </a:t>
            </a:r>
            <a:r>
              <a:rPr lang="en-US" dirty="0" err="1" smtClean="0"/>
              <a:t>CityLights</a:t>
            </a:r>
            <a:r>
              <a:rPr lang="en-US" dirty="0" smtClean="0"/>
              <a:t/>
            </a:r>
            <a:br>
              <a:rPr lang="en-US" dirty="0" smtClean="0"/>
            </a:br>
            <a:r>
              <a:rPr lang="en-US" u="heavy" dirty="0" smtClean="0">
                <a:uFill>
                  <a:solidFill>
                    <a:schemeClr val="accent1">
                      <a:lumMod val="40000"/>
                      <a:lumOff val="60000"/>
                    </a:schemeClr>
                  </a:solidFill>
                </a:uFill>
              </a:rPr>
              <a:t>&lt;</a:t>
            </a:r>
            <a:r>
              <a:rPr lang="en-US" u="heavy" dirty="0">
                <a:uFill>
                  <a:solidFill>
                    <a:schemeClr val="accent1">
                      <a:lumMod val="40000"/>
                      <a:lumOff val="60000"/>
                    </a:schemeClr>
                  </a:solidFill>
                </a:uFill>
              </a:rPr>
              <a:t>/h1</a:t>
            </a:r>
            <a:r>
              <a:rPr lang="en-US" u="heavy" dirty="0" smtClean="0">
                <a:uFill>
                  <a:solidFill>
                    <a:schemeClr val="accent1">
                      <a:lumMod val="40000"/>
                      <a:lumOff val="60000"/>
                    </a:schemeClr>
                  </a:solidFill>
                </a:uFill>
              </a:rPr>
              <a:t>&gt;</a:t>
            </a:r>
            <a:r>
              <a:rPr lang="en-US" dirty="0" smtClean="0"/>
              <a:t/>
            </a:r>
            <a:br>
              <a:rPr lang="en-US" dirty="0" smtClean="0"/>
            </a:br>
            <a:r>
              <a:rPr lang="en-US" dirty="0" smtClean="0"/>
              <a:t>&lt;</a:t>
            </a:r>
            <a:r>
              <a:rPr lang="en-US" dirty="0" err="1"/>
              <a:t>p</a:t>
            </a:r>
            <a:r>
              <a:rPr lang="en-US" dirty="0"/>
              <a:t>&gt;</a:t>
            </a:r>
            <a:r>
              <a:rPr lang="en-US" dirty="0" err="1"/>
              <a:t>Citylights</a:t>
            </a:r>
            <a:r>
              <a:rPr lang="en-US" dirty="0"/>
              <a:t> is the new portal for visitors and </a:t>
            </a:r>
            <a:r>
              <a:rPr lang="en-US" dirty="0" smtClean="0"/>
              <a:t>residents...&lt;/</a:t>
            </a:r>
            <a:r>
              <a:rPr lang="en-US" dirty="0" err="1" smtClean="0"/>
              <a:t>p</a:t>
            </a:r>
            <a:r>
              <a:rPr lang="en-US" dirty="0" smtClean="0"/>
              <a:t>&gt;</a:t>
            </a:r>
            <a:br>
              <a:rPr lang="en-US" dirty="0" smtClean="0"/>
            </a:br>
            <a:r>
              <a:rPr lang="en-US" u="heavy" dirty="0" smtClean="0">
                <a:uFill>
                  <a:solidFill>
                    <a:schemeClr val="accent1">
                      <a:lumMod val="40000"/>
                      <a:lumOff val="60000"/>
                    </a:schemeClr>
                  </a:solidFill>
                </a:uFill>
              </a:rPr>
              <a:t>&lt;h2&gt;</a:t>
            </a:r>
            <a:r>
              <a:rPr lang="en-US" dirty="0" smtClean="0"/>
              <a:t>Heat wave linked to temperature</a:t>
            </a:r>
            <a:r>
              <a:rPr lang="en-US" u="heavy" dirty="0" smtClean="0">
                <a:uFill>
                  <a:solidFill>
                    <a:schemeClr val="accent1">
                      <a:lumMod val="40000"/>
                      <a:lumOff val="60000"/>
                    </a:schemeClr>
                  </a:solidFill>
                </a:uFill>
              </a:rPr>
              <a:t>&lt;/h2&gt;</a:t>
            </a:r>
            <a:r>
              <a:rPr lang="en-US" dirty="0" smtClean="0"/>
              <a:t>                   &lt;</a:t>
            </a:r>
            <a:r>
              <a:rPr lang="en-US" dirty="0" err="1"/>
              <a:t>p</a:t>
            </a:r>
            <a:r>
              <a:rPr lang="en-US" dirty="0"/>
              <a:t>&gt;After three years of effort city scientists now agree that the primary cause of the 2003 </a:t>
            </a:r>
            <a:r>
              <a:rPr lang="en-US" dirty="0" smtClean="0"/>
              <a:t>heat wave </a:t>
            </a:r>
            <a:r>
              <a:rPr lang="en-US" dirty="0"/>
              <a:t>was hot air </a:t>
            </a:r>
            <a:r>
              <a:rPr lang="en-US" dirty="0" smtClean="0"/>
              <a:t>from...</a:t>
            </a:r>
            <a:br>
              <a:rPr lang="en-US" dirty="0" smtClean="0"/>
            </a:br>
            <a:r>
              <a:rPr lang="en-US" dirty="0" smtClean="0"/>
              <a:t>&lt;</a:t>
            </a:r>
            <a:r>
              <a:rPr lang="en-US" dirty="0"/>
              <a:t>/</a:t>
            </a:r>
            <a:r>
              <a:rPr lang="en-US" dirty="0" err="1"/>
              <a:t>p</a:t>
            </a:r>
            <a:r>
              <a:rPr lang="en-US" dirty="0"/>
              <a:t>&gt;</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Associating Header Cells </a:t>
            </a:r>
            <a:r>
              <a:rPr lang="en-US" dirty="0"/>
              <a:t>and</a:t>
            </a:r>
            <a:r>
              <a:rPr lang="en-US" dirty="0" smtClean="0"/>
              <a:t> Data Cells </a:t>
            </a:r>
            <a:r>
              <a:rPr lang="en-US" dirty="0"/>
              <a:t>in</a:t>
            </a:r>
            <a:r>
              <a:rPr lang="en-US" dirty="0" smtClean="0"/>
              <a:t> Data Tables</a:t>
            </a:r>
            <a:endParaRPr lang="en-US" dirty="0"/>
          </a:p>
        </p:txBody>
      </p:sp>
      <p:sp>
        <p:nvSpPr>
          <p:cNvPr id="3" name="Text Placeholder 2"/>
          <p:cNvSpPr>
            <a:spLocks noGrp="1"/>
          </p:cNvSpPr>
          <p:nvPr>
            <p:ph type="body" idx="1"/>
          </p:nvPr>
        </p:nvSpPr>
        <p:spPr/>
        <p:txBody>
          <a:bodyPr/>
          <a:lstStyle/>
          <a:p>
            <a:r>
              <a:rPr lang="en-US" dirty="0" smtClean="0"/>
              <a:t>Inaccessible</a:t>
            </a:r>
            <a:endParaRPr lang="en-US" dirty="0"/>
          </a:p>
        </p:txBody>
      </p:sp>
      <p:sp>
        <p:nvSpPr>
          <p:cNvPr id="4" name="Content Placeholder 3"/>
          <p:cNvSpPr>
            <a:spLocks noGrp="1"/>
          </p:cNvSpPr>
          <p:nvPr>
            <p:ph sz="half" idx="2"/>
          </p:nvPr>
        </p:nvSpPr>
        <p:spPr/>
        <p:txBody>
          <a:bodyPr>
            <a:normAutofit fontScale="92500" lnSpcReduction="20000"/>
          </a:bodyPr>
          <a:lstStyle/>
          <a:p>
            <a:pPr marL="0" indent="0">
              <a:buNone/>
            </a:pPr>
            <a:r>
              <a:rPr lang="en-US" dirty="0" smtClean="0"/>
              <a:t>&lt;table&gt;</a:t>
            </a:r>
            <a:br>
              <a:rPr lang="en-US" dirty="0" smtClean="0"/>
            </a:br>
            <a:r>
              <a:rPr lang="en-US" dirty="0" smtClean="0"/>
              <a:t> &lt;</a:t>
            </a:r>
            <a:r>
              <a:rPr lang="en-US" dirty="0" err="1" smtClean="0"/>
              <a:t>tr</a:t>
            </a:r>
            <a:r>
              <a:rPr lang="en-US" dirty="0" smtClean="0"/>
              <a:t>&gt;</a:t>
            </a:r>
            <a:br>
              <a:rPr lang="en-US" dirty="0" smtClean="0"/>
            </a:br>
            <a:r>
              <a:rPr lang="en-US" dirty="0" smtClean="0"/>
              <a:t>    &lt;td&gt;&lt;/td&gt;</a:t>
            </a:r>
            <a:br>
              <a:rPr lang="en-US" dirty="0" smtClean="0"/>
            </a:br>
            <a:r>
              <a:rPr lang="en-US" dirty="0" smtClean="0"/>
              <a:t>    &lt;</a:t>
            </a:r>
            <a:r>
              <a:rPr lang="en-US" u="heavy" dirty="0" smtClean="0">
                <a:uFill>
                  <a:solidFill>
                    <a:schemeClr val="accent2">
                      <a:lumMod val="60000"/>
                      <a:lumOff val="40000"/>
                    </a:schemeClr>
                  </a:solidFill>
                </a:uFill>
              </a:rPr>
              <a:t>td</a:t>
            </a:r>
            <a:r>
              <a:rPr lang="en-US" dirty="0" smtClean="0"/>
              <a:t>&gt;Name&lt;/</a:t>
            </a:r>
            <a:r>
              <a:rPr lang="en-US" u="heavy" dirty="0" smtClean="0">
                <a:uFill>
                  <a:solidFill>
                    <a:schemeClr val="accent2">
                      <a:lumMod val="60000"/>
                      <a:lumOff val="40000"/>
                    </a:schemeClr>
                  </a:solidFill>
                </a:uFill>
              </a:rPr>
              <a:t>td</a:t>
            </a:r>
            <a:r>
              <a:rPr lang="en-US" dirty="0" smtClean="0"/>
              <a:t>&gt;</a:t>
            </a:r>
            <a:br>
              <a:rPr lang="en-US" dirty="0" smtClean="0"/>
            </a:br>
            <a:r>
              <a:rPr lang="en-US" dirty="0" smtClean="0"/>
              <a:t>    &lt;</a:t>
            </a:r>
            <a:r>
              <a:rPr lang="en-US" u="heavy" dirty="0" smtClean="0">
                <a:uFill>
                  <a:solidFill>
                    <a:schemeClr val="accent2">
                      <a:lumMod val="60000"/>
                      <a:lumOff val="40000"/>
                    </a:schemeClr>
                  </a:solidFill>
                </a:uFill>
              </a:rPr>
              <a:t>td</a:t>
            </a:r>
            <a:r>
              <a:rPr lang="en-US" dirty="0" smtClean="0"/>
              <a:t>&gt;Phone#&lt;/</a:t>
            </a:r>
            <a:r>
              <a:rPr lang="en-US" u="heavy" dirty="0" smtClean="0">
                <a:uFill>
                  <a:solidFill>
                    <a:schemeClr val="accent2">
                      <a:lumMod val="60000"/>
                      <a:lumOff val="40000"/>
                    </a:schemeClr>
                  </a:solidFill>
                </a:uFill>
              </a:rPr>
              <a:t>td</a:t>
            </a:r>
            <a:r>
              <a:rPr lang="en-US" dirty="0" smtClean="0"/>
              <a:t>&gt;</a:t>
            </a:r>
            <a:br>
              <a:rPr lang="en-US" dirty="0" smtClean="0"/>
            </a:br>
            <a:r>
              <a:rPr lang="en-US" dirty="0" smtClean="0"/>
              <a:t>    &lt;</a:t>
            </a:r>
            <a:r>
              <a:rPr lang="en-US" u="heavy" dirty="0" smtClean="0">
                <a:uFill>
                  <a:solidFill>
                    <a:schemeClr val="accent2">
                      <a:lumMod val="60000"/>
                      <a:lumOff val="40000"/>
                    </a:schemeClr>
                  </a:solidFill>
                </a:uFill>
              </a:rPr>
              <a:t>td</a:t>
            </a:r>
            <a:r>
              <a:rPr lang="en-US" dirty="0" smtClean="0"/>
              <a:t>&gt;City&lt;/</a:t>
            </a:r>
            <a:r>
              <a:rPr lang="en-US" u="heavy" dirty="0" smtClean="0">
                <a:uFill>
                  <a:solidFill>
                    <a:schemeClr val="accent2">
                      <a:lumMod val="60000"/>
                      <a:lumOff val="40000"/>
                    </a:schemeClr>
                  </a:solidFill>
                </a:uFill>
              </a:rPr>
              <a:t>td</a:t>
            </a:r>
            <a:r>
              <a:rPr lang="en-US" dirty="0" smtClean="0"/>
              <a:t>&gt;</a:t>
            </a:r>
            <a:br>
              <a:rPr lang="en-US" dirty="0" smtClean="0"/>
            </a:br>
            <a:r>
              <a:rPr lang="en-US" dirty="0" smtClean="0"/>
              <a:t>  &lt;/</a:t>
            </a:r>
            <a:r>
              <a:rPr lang="en-US" dirty="0" err="1" smtClean="0"/>
              <a:t>tr</a:t>
            </a:r>
            <a:r>
              <a:rPr lang="en-US" dirty="0" smtClean="0"/>
              <a:t>&gt;&lt;</a:t>
            </a:r>
            <a:r>
              <a:rPr lang="en-US" dirty="0" err="1" smtClean="0"/>
              <a:t>tr</a:t>
            </a:r>
            <a:r>
              <a:rPr lang="en-US" dirty="0" smtClean="0"/>
              <a:t>&gt;</a:t>
            </a:r>
            <a:br>
              <a:rPr lang="en-US" dirty="0" smtClean="0"/>
            </a:br>
            <a:r>
              <a:rPr lang="en-US" dirty="0" smtClean="0"/>
              <a:t>    &lt;td&gt;1.&lt;/td&gt;</a:t>
            </a:r>
            <a:br>
              <a:rPr lang="en-US" dirty="0" smtClean="0"/>
            </a:br>
            <a:r>
              <a:rPr lang="en-US" dirty="0" smtClean="0"/>
              <a:t>    &lt;</a:t>
            </a:r>
            <a:r>
              <a:rPr lang="en-US" u="heavy" dirty="0" smtClean="0">
                <a:uFill>
                  <a:solidFill>
                    <a:schemeClr val="accent2">
                      <a:lumMod val="60000"/>
                      <a:lumOff val="40000"/>
                    </a:schemeClr>
                  </a:solidFill>
                </a:uFill>
              </a:rPr>
              <a:t>td</a:t>
            </a:r>
            <a:r>
              <a:rPr lang="en-US" dirty="0" smtClean="0"/>
              <a:t>&gt;Joel Garner&lt;/</a:t>
            </a:r>
            <a:r>
              <a:rPr lang="en-US" u="heavy" dirty="0" smtClean="0">
                <a:uFill>
                  <a:solidFill>
                    <a:schemeClr val="accent2">
                      <a:lumMod val="60000"/>
                      <a:lumOff val="40000"/>
                    </a:schemeClr>
                  </a:solidFill>
                </a:uFill>
              </a:rPr>
              <a:t>td</a:t>
            </a:r>
            <a:r>
              <a:rPr lang="en-US" dirty="0" smtClean="0"/>
              <a:t>&gt; </a:t>
            </a:r>
            <a:br>
              <a:rPr lang="en-US" dirty="0" smtClean="0"/>
            </a:br>
            <a:r>
              <a:rPr lang="en-US" dirty="0" smtClean="0"/>
              <a:t>    &lt;td&gt;412-212-5421&lt;/td&gt;</a:t>
            </a:r>
            <a:br>
              <a:rPr lang="en-US" dirty="0" smtClean="0"/>
            </a:br>
            <a:r>
              <a:rPr lang="en-US" dirty="0" smtClean="0"/>
              <a:t>    &lt;td&gt;Pittsburgh&lt;/td&gt;</a:t>
            </a:r>
            <a:br>
              <a:rPr lang="en-US" dirty="0" smtClean="0"/>
            </a:br>
            <a:r>
              <a:rPr lang="en-US" dirty="0" smtClean="0"/>
              <a:t>  &lt;/</a:t>
            </a:r>
            <a:r>
              <a:rPr lang="en-US" dirty="0" err="1" smtClean="0"/>
              <a:t>tr</a:t>
            </a:r>
            <a:r>
              <a:rPr lang="en-US" dirty="0" smtClean="0"/>
              <a:t>&gt;</a:t>
            </a:r>
            <a:br>
              <a:rPr lang="en-US" dirty="0" smtClean="0"/>
            </a:br>
            <a:r>
              <a:rPr lang="en-US" dirty="0" smtClean="0"/>
              <a:t>  …</a:t>
            </a:r>
            <a:br>
              <a:rPr lang="en-US" dirty="0" smtClean="0"/>
            </a:br>
            <a:r>
              <a:rPr lang="en-US" dirty="0" smtClean="0"/>
              <a:t>&lt;/table&gt;</a:t>
            </a:r>
          </a:p>
          <a:p>
            <a:pPr marL="0" indent="0">
              <a:buNone/>
            </a:pPr>
            <a:endParaRPr lang="en-US" dirty="0"/>
          </a:p>
        </p:txBody>
      </p:sp>
      <p:sp>
        <p:nvSpPr>
          <p:cNvPr id="5" name="Text Placeholder 4"/>
          <p:cNvSpPr>
            <a:spLocks noGrp="1"/>
          </p:cNvSpPr>
          <p:nvPr>
            <p:ph type="body" sz="quarter" idx="3"/>
          </p:nvPr>
        </p:nvSpPr>
        <p:spPr/>
        <p:txBody>
          <a:bodyPr/>
          <a:lstStyle/>
          <a:p>
            <a:r>
              <a:rPr lang="en-US" dirty="0" smtClean="0"/>
              <a:t>Accessible</a:t>
            </a:r>
            <a:endParaRPr lang="en-US" dirty="0"/>
          </a:p>
        </p:txBody>
      </p:sp>
      <p:sp>
        <p:nvSpPr>
          <p:cNvPr id="6" name="Content Placeholder 5"/>
          <p:cNvSpPr>
            <a:spLocks noGrp="1"/>
          </p:cNvSpPr>
          <p:nvPr>
            <p:ph sz="quarter" idx="4"/>
          </p:nvPr>
        </p:nvSpPr>
        <p:spPr/>
        <p:txBody>
          <a:bodyPr>
            <a:normAutofit fontScale="85000" lnSpcReduction="10000"/>
          </a:bodyPr>
          <a:lstStyle/>
          <a:p>
            <a:pPr marL="0" indent="0">
              <a:buNone/>
            </a:pPr>
            <a:r>
              <a:rPr lang="en-US" dirty="0"/>
              <a:t>&lt;</a:t>
            </a:r>
            <a:r>
              <a:rPr lang="en-US" dirty="0" smtClean="0"/>
              <a:t>table&gt;</a:t>
            </a:r>
            <a:br>
              <a:rPr lang="en-US" dirty="0" smtClean="0"/>
            </a:br>
            <a:r>
              <a:rPr lang="en-US" dirty="0" smtClean="0"/>
              <a:t> &lt;</a:t>
            </a:r>
            <a:r>
              <a:rPr lang="en-US" dirty="0" err="1"/>
              <a:t>tr</a:t>
            </a:r>
            <a:r>
              <a:rPr lang="en-US" dirty="0" smtClean="0"/>
              <a:t>&gt;</a:t>
            </a:r>
            <a:br>
              <a:rPr lang="en-US" dirty="0" smtClean="0"/>
            </a:br>
            <a:r>
              <a:rPr lang="en-US" dirty="0" smtClean="0"/>
              <a:t>    </a:t>
            </a:r>
            <a:r>
              <a:rPr lang="en-US" dirty="0"/>
              <a:t>&lt;td&gt;&lt;/td</a:t>
            </a:r>
            <a:r>
              <a:rPr lang="en-US" dirty="0" smtClean="0"/>
              <a:t>&gt;</a:t>
            </a:r>
            <a:br>
              <a:rPr lang="en-US" dirty="0" smtClean="0"/>
            </a:br>
            <a:r>
              <a:rPr lang="en-US" dirty="0" smtClean="0"/>
              <a:t>    </a:t>
            </a:r>
            <a:r>
              <a:rPr lang="en-US" dirty="0"/>
              <a:t>&lt;</a:t>
            </a:r>
            <a:r>
              <a:rPr lang="en-US" u="heavy" dirty="0" err="1" smtClean="0">
                <a:uFill>
                  <a:solidFill>
                    <a:schemeClr val="accent1">
                      <a:lumMod val="40000"/>
                      <a:lumOff val="60000"/>
                    </a:schemeClr>
                  </a:solidFill>
                </a:uFill>
              </a:rPr>
              <a:t>th</a:t>
            </a:r>
            <a:r>
              <a:rPr lang="en-US" u="heavy" dirty="0" smtClean="0">
                <a:uFill>
                  <a:solidFill>
                    <a:schemeClr val="accent1">
                      <a:lumMod val="40000"/>
                      <a:lumOff val="60000"/>
                    </a:schemeClr>
                  </a:solidFill>
                </a:uFill>
              </a:rPr>
              <a:t> </a:t>
            </a:r>
            <a:r>
              <a:rPr lang="en-US" u="heavy" dirty="0">
                <a:uFill>
                  <a:solidFill>
                    <a:schemeClr val="accent1">
                      <a:lumMod val="40000"/>
                      <a:lumOff val="60000"/>
                    </a:schemeClr>
                  </a:solidFill>
                </a:uFill>
              </a:rPr>
              <a:t>scope="</a:t>
            </a:r>
            <a:r>
              <a:rPr lang="en-US" u="heavy" dirty="0" err="1">
                <a:uFill>
                  <a:solidFill>
                    <a:schemeClr val="accent1">
                      <a:lumMod val="40000"/>
                      <a:lumOff val="60000"/>
                    </a:schemeClr>
                  </a:solidFill>
                </a:uFill>
              </a:rPr>
              <a:t>col</a:t>
            </a:r>
            <a:r>
              <a:rPr lang="en-US" u="heavy" dirty="0">
                <a:uFill>
                  <a:solidFill>
                    <a:schemeClr val="accent1">
                      <a:lumMod val="40000"/>
                      <a:lumOff val="60000"/>
                    </a:schemeClr>
                  </a:solidFill>
                </a:uFill>
              </a:rPr>
              <a:t>"</a:t>
            </a:r>
            <a:r>
              <a:rPr lang="en-US" dirty="0"/>
              <a:t>&gt;Name&lt;/</a:t>
            </a:r>
            <a:r>
              <a:rPr lang="en-US" u="heavy" dirty="0" err="1" smtClean="0">
                <a:uFill>
                  <a:solidFill>
                    <a:schemeClr val="accent1">
                      <a:lumMod val="40000"/>
                      <a:lumOff val="60000"/>
                    </a:schemeClr>
                  </a:solidFill>
                </a:uFill>
              </a:rPr>
              <a:t>th</a:t>
            </a:r>
            <a:r>
              <a:rPr lang="en-US" dirty="0" smtClean="0"/>
              <a:t>&gt;</a:t>
            </a:r>
            <a:br>
              <a:rPr lang="en-US" dirty="0" smtClean="0"/>
            </a:br>
            <a:r>
              <a:rPr lang="en-US" dirty="0" smtClean="0"/>
              <a:t>    </a:t>
            </a:r>
            <a:r>
              <a:rPr lang="en-US" dirty="0"/>
              <a:t>&lt;</a:t>
            </a:r>
            <a:r>
              <a:rPr lang="en-US" u="heavy" dirty="0" err="1" smtClean="0">
                <a:uFill>
                  <a:solidFill>
                    <a:schemeClr val="accent1">
                      <a:lumMod val="40000"/>
                      <a:lumOff val="60000"/>
                    </a:schemeClr>
                  </a:solidFill>
                </a:uFill>
              </a:rPr>
              <a:t>th</a:t>
            </a:r>
            <a:r>
              <a:rPr lang="en-US" u="heavy" dirty="0" smtClean="0">
                <a:uFill>
                  <a:solidFill>
                    <a:schemeClr val="accent1">
                      <a:lumMod val="40000"/>
                      <a:lumOff val="60000"/>
                    </a:schemeClr>
                  </a:solidFill>
                </a:uFill>
              </a:rPr>
              <a:t> </a:t>
            </a:r>
            <a:r>
              <a:rPr lang="en-US" u="heavy" dirty="0">
                <a:uFill>
                  <a:solidFill>
                    <a:schemeClr val="accent1">
                      <a:lumMod val="40000"/>
                      <a:lumOff val="60000"/>
                    </a:schemeClr>
                  </a:solidFill>
                </a:uFill>
              </a:rPr>
              <a:t>scope="</a:t>
            </a:r>
            <a:r>
              <a:rPr lang="en-US" u="heavy" dirty="0" err="1">
                <a:uFill>
                  <a:solidFill>
                    <a:schemeClr val="accent1">
                      <a:lumMod val="40000"/>
                      <a:lumOff val="60000"/>
                    </a:schemeClr>
                  </a:solidFill>
                </a:uFill>
              </a:rPr>
              <a:t>col</a:t>
            </a:r>
            <a:r>
              <a:rPr lang="en-US" u="heavy" dirty="0">
                <a:uFill>
                  <a:solidFill>
                    <a:schemeClr val="accent1">
                      <a:lumMod val="40000"/>
                      <a:lumOff val="60000"/>
                    </a:schemeClr>
                  </a:solidFill>
                </a:uFill>
              </a:rPr>
              <a:t>"</a:t>
            </a:r>
            <a:r>
              <a:rPr lang="en-US" dirty="0"/>
              <a:t>&gt;Phone#&lt;/</a:t>
            </a:r>
            <a:r>
              <a:rPr lang="en-US" u="heavy" dirty="0" err="1" smtClean="0">
                <a:uFill>
                  <a:solidFill>
                    <a:schemeClr val="accent1">
                      <a:lumMod val="40000"/>
                      <a:lumOff val="60000"/>
                    </a:schemeClr>
                  </a:solidFill>
                </a:uFill>
              </a:rPr>
              <a:t>th</a:t>
            </a:r>
            <a:r>
              <a:rPr lang="en-US" dirty="0" smtClean="0"/>
              <a:t>&gt;</a:t>
            </a:r>
            <a:br>
              <a:rPr lang="en-US" dirty="0" smtClean="0"/>
            </a:br>
            <a:r>
              <a:rPr lang="en-US" dirty="0" smtClean="0"/>
              <a:t>    </a:t>
            </a:r>
            <a:r>
              <a:rPr lang="en-US" dirty="0"/>
              <a:t>&lt;</a:t>
            </a:r>
            <a:r>
              <a:rPr lang="en-US" u="heavy" dirty="0" err="1" smtClean="0">
                <a:uFill>
                  <a:solidFill>
                    <a:schemeClr val="accent1">
                      <a:lumMod val="40000"/>
                      <a:lumOff val="60000"/>
                    </a:schemeClr>
                  </a:solidFill>
                </a:uFill>
              </a:rPr>
              <a:t>th</a:t>
            </a:r>
            <a:r>
              <a:rPr lang="en-US" u="heavy" dirty="0" smtClean="0">
                <a:uFill>
                  <a:solidFill>
                    <a:schemeClr val="accent1">
                      <a:lumMod val="40000"/>
                      <a:lumOff val="60000"/>
                    </a:schemeClr>
                  </a:solidFill>
                </a:uFill>
              </a:rPr>
              <a:t> </a:t>
            </a:r>
            <a:r>
              <a:rPr lang="en-US" u="heavy" dirty="0">
                <a:uFill>
                  <a:solidFill>
                    <a:schemeClr val="accent1">
                      <a:lumMod val="40000"/>
                      <a:lumOff val="60000"/>
                    </a:schemeClr>
                  </a:solidFill>
                </a:uFill>
              </a:rPr>
              <a:t>scope="</a:t>
            </a:r>
            <a:r>
              <a:rPr lang="en-US" u="heavy" dirty="0" err="1">
                <a:uFill>
                  <a:solidFill>
                    <a:schemeClr val="accent1">
                      <a:lumMod val="40000"/>
                      <a:lumOff val="60000"/>
                    </a:schemeClr>
                  </a:solidFill>
                </a:uFill>
              </a:rPr>
              <a:t>col</a:t>
            </a:r>
            <a:r>
              <a:rPr lang="en-US" u="heavy" dirty="0">
                <a:uFill>
                  <a:solidFill>
                    <a:schemeClr val="accent1">
                      <a:lumMod val="40000"/>
                      <a:lumOff val="60000"/>
                    </a:schemeClr>
                  </a:solidFill>
                </a:uFill>
              </a:rPr>
              <a:t>"</a:t>
            </a:r>
            <a:r>
              <a:rPr lang="en-US" dirty="0"/>
              <a:t>&gt;City&lt;/</a:t>
            </a:r>
            <a:r>
              <a:rPr lang="en-US" u="heavy" dirty="0" err="1" smtClean="0">
                <a:uFill>
                  <a:solidFill>
                    <a:schemeClr val="accent1">
                      <a:lumMod val="40000"/>
                      <a:lumOff val="60000"/>
                    </a:schemeClr>
                  </a:solidFill>
                </a:uFill>
              </a:rPr>
              <a:t>th</a:t>
            </a:r>
            <a:r>
              <a:rPr lang="en-US" dirty="0" smtClean="0"/>
              <a:t>&gt;</a:t>
            </a:r>
            <a:br>
              <a:rPr lang="en-US" dirty="0" smtClean="0"/>
            </a:br>
            <a:r>
              <a:rPr lang="en-US" dirty="0" smtClean="0"/>
              <a:t>  </a:t>
            </a:r>
            <a:r>
              <a:rPr lang="en-US" dirty="0"/>
              <a:t>&lt;/</a:t>
            </a:r>
            <a:r>
              <a:rPr lang="en-US" dirty="0" err="1"/>
              <a:t>tr</a:t>
            </a:r>
            <a:r>
              <a:rPr lang="en-US" dirty="0" smtClean="0"/>
              <a:t>&gt;&lt;</a:t>
            </a:r>
            <a:r>
              <a:rPr lang="en-US" dirty="0" err="1"/>
              <a:t>tr</a:t>
            </a:r>
            <a:r>
              <a:rPr lang="en-US" dirty="0" smtClean="0"/>
              <a:t>&gt;</a:t>
            </a:r>
            <a:br>
              <a:rPr lang="en-US" dirty="0" smtClean="0"/>
            </a:br>
            <a:r>
              <a:rPr lang="en-US" dirty="0" smtClean="0"/>
              <a:t>    </a:t>
            </a:r>
            <a:r>
              <a:rPr lang="en-US" dirty="0"/>
              <a:t>&lt;td&gt;1.&lt;/td</a:t>
            </a:r>
            <a:r>
              <a:rPr lang="en-US" dirty="0" smtClean="0"/>
              <a:t>&gt;</a:t>
            </a:r>
            <a:br>
              <a:rPr lang="en-US" dirty="0" smtClean="0"/>
            </a:br>
            <a:r>
              <a:rPr lang="en-US" dirty="0" smtClean="0"/>
              <a:t>    </a:t>
            </a:r>
            <a:r>
              <a:rPr lang="en-US" dirty="0"/>
              <a:t>&lt;</a:t>
            </a:r>
            <a:r>
              <a:rPr lang="en-US" u="heavy" dirty="0" err="1" smtClean="0">
                <a:uFill>
                  <a:solidFill>
                    <a:schemeClr val="accent1">
                      <a:lumMod val="40000"/>
                      <a:lumOff val="60000"/>
                    </a:schemeClr>
                  </a:solidFill>
                </a:uFill>
              </a:rPr>
              <a:t>th</a:t>
            </a:r>
            <a:r>
              <a:rPr lang="en-US" u="heavy" dirty="0" smtClean="0">
                <a:uFill>
                  <a:solidFill>
                    <a:schemeClr val="accent1">
                      <a:lumMod val="40000"/>
                      <a:lumOff val="60000"/>
                    </a:schemeClr>
                  </a:solidFill>
                </a:uFill>
              </a:rPr>
              <a:t> </a:t>
            </a:r>
            <a:r>
              <a:rPr lang="en-US" u="heavy" dirty="0">
                <a:uFill>
                  <a:solidFill>
                    <a:schemeClr val="accent1">
                      <a:lumMod val="40000"/>
                      <a:lumOff val="60000"/>
                    </a:schemeClr>
                  </a:solidFill>
                </a:uFill>
              </a:rPr>
              <a:t>scope="row"</a:t>
            </a:r>
            <a:r>
              <a:rPr lang="en-US" dirty="0">
                <a:uFill>
                  <a:solidFill>
                    <a:schemeClr val="accent1">
                      <a:lumMod val="40000"/>
                      <a:lumOff val="60000"/>
                    </a:schemeClr>
                  </a:solidFill>
                </a:uFill>
              </a:rPr>
              <a:t>&gt;Joel Garner&lt;/</a:t>
            </a:r>
            <a:r>
              <a:rPr lang="en-US" u="heavy" dirty="0" err="1" smtClean="0">
                <a:uFill>
                  <a:solidFill>
                    <a:schemeClr val="accent1">
                      <a:lumMod val="40000"/>
                      <a:lumOff val="60000"/>
                    </a:schemeClr>
                  </a:solidFill>
                </a:uFill>
              </a:rPr>
              <a:t>th</a:t>
            </a:r>
            <a:r>
              <a:rPr lang="en-US" dirty="0" smtClean="0">
                <a:uFill>
                  <a:solidFill>
                    <a:schemeClr val="accent1">
                      <a:lumMod val="40000"/>
                      <a:lumOff val="60000"/>
                    </a:schemeClr>
                  </a:solidFill>
                </a:uFill>
              </a:rPr>
              <a:t>&gt; </a:t>
            </a:r>
            <a:br>
              <a:rPr lang="en-US" dirty="0" smtClean="0">
                <a:uFill>
                  <a:solidFill>
                    <a:schemeClr val="accent1">
                      <a:lumMod val="40000"/>
                      <a:lumOff val="60000"/>
                    </a:schemeClr>
                  </a:solidFill>
                </a:uFill>
              </a:rPr>
            </a:br>
            <a:r>
              <a:rPr lang="en-US" dirty="0" smtClean="0">
                <a:uFill>
                  <a:solidFill>
                    <a:schemeClr val="accent1">
                      <a:lumMod val="40000"/>
                      <a:lumOff val="60000"/>
                    </a:schemeClr>
                  </a:solidFill>
                </a:uFill>
              </a:rPr>
              <a:t>    &lt;</a:t>
            </a:r>
            <a:r>
              <a:rPr lang="en-US" dirty="0">
                <a:uFill>
                  <a:solidFill>
                    <a:schemeClr val="accent1">
                      <a:lumMod val="40000"/>
                      <a:lumOff val="60000"/>
                    </a:schemeClr>
                  </a:solidFill>
                </a:uFill>
              </a:rPr>
              <a:t>td&gt;412-212-542</a:t>
            </a:r>
            <a:r>
              <a:rPr lang="en-US" dirty="0"/>
              <a:t>1&lt;/td</a:t>
            </a:r>
            <a:r>
              <a:rPr lang="en-US" dirty="0" smtClean="0"/>
              <a:t>&gt;</a:t>
            </a:r>
            <a:br>
              <a:rPr lang="en-US" dirty="0" smtClean="0"/>
            </a:br>
            <a:r>
              <a:rPr lang="en-US" dirty="0" smtClean="0"/>
              <a:t>    </a:t>
            </a:r>
            <a:r>
              <a:rPr lang="en-US" dirty="0"/>
              <a:t>&lt;td&gt;Pittsburgh&lt;/td</a:t>
            </a:r>
            <a:r>
              <a:rPr lang="en-US" dirty="0" smtClean="0"/>
              <a:t>&gt;</a:t>
            </a:r>
            <a:br>
              <a:rPr lang="en-US" dirty="0" smtClean="0"/>
            </a:br>
            <a:r>
              <a:rPr lang="en-US" dirty="0" smtClean="0"/>
              <a:t>  </a:t>
            </a:r>
            <a:r>
              <a:rPr lang="en-US" dirty="0"/>
              <a:t>&lt;/</a:t>
            </a:r>
            <a:r>
              <a:rPr lang="en-US" dirty="0" err="1"/>
              <a:t>tr</a:t>
            </a:r>
            <a:r>
              <a:rPr lang="en-US" dirty="0" smtClean="0"/>
              <a:t>&gt;</a:t>
            </a:r>
            <a:br>
              <a:rPr lang="en-US" dirty="0" smtClean="0"/>
            </a:br>
            <a:r>
              <a:rPr lang="en-US" dirty="0" smtClean="0"/>
              <a:t> …</a:t>
            </a:r>
            <a:br>
              <a:rPr lang="en-US" dirty="0" smtClean="0"/>
            </a:br>
            <a:r>
              <a:rPr lang="en-US" dirty="0" smtClean="0"/>
              <a:t>&lt;/table&gt;</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Associating Text Labels </a:t>
            </a:r>
            <a:r>
              <a:rPr lang="en-US" dirty="0"/>
              <a:t>with</a:t>
            </a:r>
            <a:r>
              <a:rPr lang="en-US" dirty="0" smtClean="0"/>
              <a:t> Form Controls</a:t>
            </a:r>
            <a:endParaRPr lang="en-US" dirty="0"/>
          </a:p>
        </p:txBody>
      </p:sp>
      <p:sp>
        <p:nvSpPr>
          <p:cNvPr id="3" name="Text Placeholder 2"/>
          <p:cNvSpPr>
            <a:spLocks noGrp="1"/>
          </p:cNvSpPr>
          <p:nvPr>
            <p:ph type="body" idx="1"/>
          </p:nvPr>
        </p:nvSpPr>
        <p:spPr/>
        <p:txBody>
          <a:bodyPr/>
          <a:lstStyle/>
          <a:p>
            <a:r>
              <a:rPr lang="en-US" dirty="0" smtClean="0"/>
              <a:t>Inaccessible</a:t>
            </a:r>
            <a:endParaRPr lang="en-US" dirty="0"/>
          </a:p>
        </p:txBody>
      </p:sp>
      <p:sp>
        <p:nvSpPr>
          <p:cNvPr id="4" name="Content Placeholder 3"/>
          <p:cNvSpPr>
            <a:spLocks noGrp="1"/>
          </p:cNvSpPr>
          <p:nvPr>
            <p:ph sz="half" idx="2"/>
          </p:nvPr>
        </p:nvSpPr>
        <p:spPr/>
        <p:txBody>
          <a:bodyPr/>
          <a:lstStyle/>
          <a:p>
            <a:pPr marL="0" indent="0">
              <a:buNone/>
            </a:pPr>
            <a:r>
              <a:rPr lang="en-US" dirty="0" smtClean="0"/>
              <a:t>First name:</a:t>
            </a:r>
            <a:br>
              <a:rPr lang="en-US" dirty="0" smtClean="0"/>
            </a:br>
            <a:r>
              <a:rPr lang="en-US" dirty="0" smtClean="0"/>
              <a:t>&lt;input type="text" name="</a:t>
            </a:r>
            <a:r>
              <a:rPr lang="en-US" dirty="0" err="1" smtClean="0"/>
              <a:t>firstname</a:t>
            </a:r>
            <a:r>
              <a:rPr lang="en-US" dirty="0" smtClean="0"/>
              <a:t>" id="</a:t>
            </a:r>
            <a:r>
              <a:rPr lang="en-US" dirty="0" err="1" smtClean="0"/>
              <a:t>firstname</a:t>
            </a:r>
            <a:r>
              <a:rPr lang="en-US" dirty="0" smtClean="0"/>
              <a:t>" /&gt;</a:t>
            </a:r>
          </a:p>
          <a:p>
            <a:pPr marL="0" indent="0">
              <a:buNone/>
            </a:pPr>
            <a:endParaRPr lang="en-US" dirty="0"/>
          </a:p>
        </p:txBody>
      </p:sp>
      <p:sp>
        <p:nvSpPr>
          <p:cNvPr id="5" name="Text Placeholder 4"/>
          <p:cNvSpPr>
            <a:spLocks noGrp="1"/>
          </p:cNvSpPr>
          <p:nvPr>
            <p:ph type="body" sz="quarter" idx="3"/>
          </p:nvPr>
        </p:nvSpPr>
        <p:spPr/>
        <p:txBody>
          <a:bodyPr/>
          <a:lstStyle/>
          <a:p>
            <a:r>
              <a:rPr lang="en-US" dirty="0" smtClean="0"/>
              <a:t>Accessible</a:t>
            </a:r>
            <a:endParaRPr lang="en-US" dirty="0"/>
          </a:p>
        </p:txBody>
      </p:sp>
      <p:sp>
        <p:nvSpPr>
          <p:cNvPr id="6" name="Content Placeholder 5"/>
          <p:cNvSpPr>
            <a:spLocks noGrp="1"/>
          </p:cNvSpPr>
          <p:nvPr>
            <p:ph sz="quarter" idx="4"/>
          </p:nvPr>
        </p:nvSpPr>
        <p:spPr/>
        <p:txBody>
          <a:bodyPr/>
          <a:lstStyle/>
          <a:p>
            <a:pPr marL="0" indent="0">
              <a:buNone/>
            </a:pPr>
            <a:r>
              <a:rPr lang="en-US" u="heavy" dirty="0">
                <a:uFill>
                  <a:solidFill>
                    <a:schemeClr val="accent1">
                      <a:lumMod val="40000"/>
                      <a:lumOff val="60000"/>
                    </a:schemeClr>
                  </a:solidFill>
                </a:uFill>
              </a:rPr>
              <a:t>&lt;label for="</a:t>
            </a:r>
            <a:r>
              <a:rPr lang="en-US" u="heavy" dirty="0" err="1">
                <a:uFill>
                  <a:solidFill>
                    <a:schemeClr val="accent1">
                      <a:lumMod val="40000"/>
                      <a:lumOff val="60000"/>
                    </a:schemeClr>
                  </a:solidFill>
                </a:uFill>
              </a:rPr>
              <a:t>firstname</a:t>
            </a:r>
            <a:r>
              <a:rPr lang="en-US" u="heavy" dirty="0">
                <a:uFill>
                  <a:solidFill>
                    <a:schemeClr val="accent1">
                      <a:lumMod val="40000"/>
                      <a:lumOff val="60000"/>
                    </a:schemeClr>
                  </a:solidFill>
                </a:uFill>
              </a:rPr>
              <a:t>"&gt;</a:t>
            </a:r>
            <a:r>
              <a:rPr lang="en-US" dirty="0"/>
              <a:t>First name:</a:t>
            </a:r>
            <a:r>
              <a:rPr lang="en-US" u="heavy" dirty="0">
                <a:uFill>
                  <a:solidFill>
                    <a:schemeClr val="accent1">
                      <a:lumMod val="40000"/>
                      <a:lumOff val="60000"/>
                    </a:schemeClr>
                  </a:solidFill>
                </a:uFill>
              </a:rPr>
              <a:t>&lt;/label</a:t>
            </a:r>
            <a:r>
              <a:rPr lang="en-US" u="heavy" dirty="0" smtClean="0">
                <a:uFill>
                  <a:solidFill>
                    <a:schemeClr val="accent1">
                      <a:lumMod val="40000"/>
                      <a:lumOff val="60000"/>
                    </a:schemeClr>
                  </a:solidFill>
                </a:uFill>
              </a:rPr>
              <a:t>&gt;</a:t>
            </a:r>
            <a:r>
              <a:rPr lang="en-US" dirty="0" smtClean="0"/>
              <a:t/>
            </a:r>
            <a:br>
              <a:rPr lang="en-US" dirty="0" smtClean="0"/>
            </a:br>
            <a:r>
              <a:rPr lang="en-US" dirty="0" smtClean="0"/>
              <a:t>&lt;</a:t>
            </a:r>
            <a:r>
              <a:rPr lang="en-US" dirty="0"/>
              <a:t>input type="text" name="</a:t>
            </a:r>
            <a:r>
              <a:rPr lang="en-US" dirty="0" err="1"/>
              <a:t>firstname</a:t>
            </a:r>
            <a:r>
              <a:rPr lang="en-US" dirty="0"/>
              <a:t>" id="</a:t>
            </a:r>
            <a:r>
              <a:rPr lang="en-US" dirty="0" err="1"/>
              <a:t>firstname</a:t>
            </a:r>
            <a:r>
              <a:rPr lang="en-US" dirty="0"/>
              <a:t>" /&gt;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History</a:t>
            </a:r>
            <a:endParaRPr lang="en-US" dirty="0"/>
          </a:p>
        </p:txBody>
      </p:sp>
      <p:sp>
        <p:nvSpPr>
          <p:cNvPr id="5" name="Content Placeholder 4"/>
          <p:cNvSpPr>
            <a:spLocks noGrp="1"/>
          </p:cNvSpPr>
          <p:nvPr>
            <p:ph idx="1"/>
          </p:nvPr>
        </p:nvSpPr>
        <p:spPr/>
        <p:txBody>
          <a:bodyPr>
            <a:normAutofit lnSpcReduction="10000"/>
          </a:bodyPr>
          <a:lstStyle/>
          <a:p>
            <a:r>
              <a:rPr lang="en-US" dirty="0" smtClean="0"/>
              <a:t>1996: U.S. Department of Justice Policy Ruling establishes that ADA Accessibility Requirements apply to Internet Web pages.</a:t>
            </a:r>
          </a:p>
          <a:p>
            <a:r>
              <a:rPr lang="en-US" dirty="0" smtClean="0"/>
              <a:t>1997: World Wide Web Consortium (W3C) launches Web Accessibility Initiative (WAI).</a:t>
            </a:r>
          </a:p>
          <a:p>
            <a:r>
              <a:rPr lang="en-US" dirty="0" smtClean="0"/>
              <a:t>1998: Rehabilitation Act Amendments of 1998 enacted; </a:t>
            </a:r>
            <a:r>
              <a:rPr lang="en-US" dirty="0"/>
              <a:t>Section 508 establishes requirements for</a:t>
            </a:r>
            <a:r>
              <a:rPr lang="en-US" dirty="0" smtClean="0"/>
              <a:t> E&amp;IT developed</a:t>
            </a:r>
            <a:r>
              <a:rPr lang="en-US" dirty="0"/>
              <a:t>, maintained, procured, or used by the Federal government.</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a:t>
            </a:r>
            <a:r>
              <a:rPr lang="en-US" dirty="0"/>
              <a:t>Providing</a:t>
            </a:r>
            <a:r>
              <a:rPr lang="en-US" dirty="0" smtClean="0"/>
              <a:t> Link Text </a:t>
            </a:r>
            <a:r>
              <a:rPr lang="en-US" dirty="0"/>
              <a:t>that</a:t>
            </a:r>
            <a:r>
              <a:rPr lang="en-US" dirty="0" smtClean="0"/>
              <a:t> Describes </a:t>
            </a:r>
            <a:r>
              <a:rPr lang="en-US" dirty="0"/>
              <a:t>the</a:t>
            </a:r>
            <a:r>
              <a:rPr lang="en-US" dirty="0" smtClean="0"/>
              <a:t> Purpose </a:t>
            </a:r>
            <a:r>
              <a:rPr lang="en-US" dirty="0"/>
              <a:t>of a</a:t>
            </a:r>
            <a:r>
              <a:rPr lang="en-US" dirty="0" smtClean="0"/>
              <a:t> Link</a:t>
            </a:r>
            <a:endParaRPr lang="en-US" dirty="0"/>
          </a:p>
        </p:txBody>
      </p:sp>
      <p:sp>
        <p:nvSpPr>
          <p:cNvPr id="3" name="Text Placeholder 2"/>
          <p:cNvSpPr>
            <a:spLocks noGrp="1"/>
          </p:cNvSpPr>
          <p:nvPr>
            <p:ph type="body" idx="1"/>
          </p:nvPr>
        </p:nvSpPr>
        <p:spPr/>
        <p:txBody>
          <a:bodyPr/>
          <a:lstStyle/>
          <a:p>
            <a:r>
              <a:rPr lang="en-US" dirty="0" smtClean="0"/>
              <a:t>Inaccessible</a:t>
            </a:r>
            <a:endParaRPr lang="en-US" dirty="0"/>
          </a:p>
        </p:txBody>
      </p:sp>
      <p:sp>
        <p:nvSpPr>
          <p:cNvPr id="4" name="Content Placeholder 3"/>
          <p:cNvSpPr>
            <a:spLocks noGrp="1"/>
          </p:cNvSpPr>
          <p:nvPr>
            <p:ph sz="half" idx="2"/>
          </p:nvPr>
        </p:nvSpPr>
        <p:spPr/>
        <p:txBody>
          <a:bodyPr>
            <a:normAutofit/>
          </a:bodyPr>
          <a:lstStyle/>
          <a:p>
            <a:pPr marL="0" indent="0">
              <a:buNone/>
            </a:pPr>
            <a:r>
              <a:rPr lang="en-US" dirty="0" smtClean="0"/>
              <a:t>&lt;h2&gt;Heat wave linked to temperatures&lt;/h2&gt;                   &lt;</a:t>
            </a:r>
            <a:r>
              <a:rPr lang="en-US" dirty="0" err="1" smtClean="0"/>
              <a:t>p</a:t>
            </a:r>
            <a:r>
              <a:rPr lang="en-US" dirty="0" smtClean="0"/>
              <a:t>&gt;After three years of effort city scientists now agree that the primary cause of the 2003 heat wave was hot air from...&lt;</a:t>
            </a:r>
            <a:r>
              <a:rPr lang="en-US" dirty="0" err="1" smtClean="0"/>
              <a:t>br</a:t>
            </a:r>
            <a:r>
              <a:rPr lang="en-US" dirty="0" smtClean="0"/>
              <a:t>&gt;</a:t>
            </a:r>
            <a:br>
              <a:rPr lang="en-US" dirty="0" smtClean="0"/>
            </a:br>
            <a:r>
              <a:rPr lang="en-US" dirty="0" smtClean="0"/>
              <a:t>&lt;a </a:t>
            </a:r>
            <a:r>
              <a:rPr lang="en-US" dirty="0" err="1" smtClean="0"/>
              <a:t>href</a:t>
            </a:r>
            <a:r>
              <a:rPr lang="en-US" dirty="0" smtClean="0"/>
              <a:t>="../news/#story1"&gt;</a:t>
            </a:r>
            <a:r>
              <a:rPr lang="en-US" u="heavy" dirty="0" smtClean="0">
                <a:uFill>
                  <a:solidFill>
                    <a:schemeClr val="accent2">
                      <a:lumMod val="60000"/>
                      <a:lumOff val="40000"/>
                    </a:schemeClr>
                  </a:solidFill>
                </a:uFill>
              </a:rPr>
              <a:t>Full story</a:t>
            </a:r>
            <a:r>
              <a:rPr lang="en-US" dirty="0" smtClean="0"/>
              <a:t>&lt;/a&gt;&lt;/</a:t>
            </a:r>
            <a:r>
              <a:rPr lang="en-US" dirty="0" err="1" smtClean="0"/>
              <a:t>p</a:t>
            </a:r>
            <a:r>
              <a:rPr lang="en-US" dirty="0" smtClean="0"/>
              <a:t>&gt;</a:t>
            </a:r>
          </a:p>
          <a:p>
            <a:pPr marL="0" indent="0">
              <a:buNone/>
            </a:pPr>
            <a:endParaRPr lang="en-US" dirty="0"/>
          </a:p>
        </p:txBody>
      </p:sp>
      <p:sp>
        <p:nvSpPr>
          <p:cNvPr id="5" name="Text Placeholder 4"/>
          <p:cNvSpPr>
            <a:spLocks noGrp="1"/>
          </p:cNvSpPr>
          <p:nvPr>
            <p:ph type="body" sz="quarter" idx="3"/>
          </p:nvPr>
        </p:nvSpPr>
        <p:spPr/>
        <p:txBody>
          <a:bodyPr/>
          <a:lstStyle/>
          <a:p>
            <a:r>
              <a:rPr lang="en-US" dirty="0" smtClean="0"/>
              <a:t>Accessible</a:t>
            </a:r>
            <a:endParaRPr lang="en-US" dirty="0"/>
          </a:p>
        </p:txBody>
      </p:sp>
      <p:sp>
        <p:nvSpPr>
          <p:cNvPr id="6" name="Content Placeholder 5"/>
          <p:cNvSpPr>
            <a:spLocks noGrp="1"/>
          </p:cNvSpPr>
          <p:nvPr>
            <p:ph sz="quarter" idx="4"/>
          </p:nvPr>
        </p:nvSpPr>
        <p:spPr/>
        <p:txBody>
          <a:bodyPr>
            <a:normAutofit fontScale="92500"/>
          </a:bodyPr>
          <a:lstStyle/>
          <a:p>
            <a:pPr marL="0" indent="0">
              <a:buNone/>
            </a:pPr>
            <a:r>
              <a:rPr lang="en-US" dirty="0"/>
              <a:t>&lt;h2&gt;</a:t>
            </a:r>
            <a:r>
              <a:rPr lang="en-US" u="heavy" dirty="0">
                <a:uFill>
                  <a:solidFill>
                    <a:schemeClr val="accent1">
                      <a:lumMod val="40000"/>
                      <a:lumOff val="60000"/>
                    </a:schemeClr>
                  </a:solidFill>
                </a:uFill>
              </a:rPr>
              <a:t>&lt;a </a:t>
            </a:r>
            <a:r>
              <a:rPr lang="en-US" u="heavy" dirty="0" err="1">
                <a:uFill>
                  <a:solidFill>
                    <a:schemeClr val="accent1">
                      <a:lumMod val="40000"/>
                      <a:lumOff val="60000"/>
                    </a:schemeClr>
                  </a:solidFill>
                </a:uFill>
              </a:rPr>
              <a:t>href</a:t>
            </a:r>
            <a:r>
              <a:rPr lang="en-US" u="heavy" dirty="0">
                <a:uFill>
                  <a:solidFill>
                    <a:schemeClr val="accent1">
                      <a:lumMod val="40000"/>
                      <a:lumOff val="60000"/>
                    </a:schemeClr>
                  </a:solidFill>
                </a:uFill>
              </a:rPr>
              <a:t>="../news/#story1"&gt;</a:t>
            </a:r>
            <a:r>
              <a:rPr lang="en-US" dirty="0"/>
              <a:t>Heat wave linked to temperatures</a:t>
            </a:r>
            <a:r>
              <a:rPr lang="en-US" u="heavy" dirty="0">
                <a:uFill>
                  <a:solidFill>
                    <a:schemeClr val="accent1">
                      <a:lumMod val="40000"/>
                      <a:lumOff val="60000"/>
                    </a:schemeClr>
                  </a:solidFill>
                </a:uFill>
              </a:rPr>
              <a:t>&lt;/a&gt;</a:t>
            </a:r>
            <a:r>
              <a:rPr lang="en-US" dirty="0"/>
              <a:t>&lt;/h2&gt;                  </a:t>
            </a:r>
            <a:r>
              <a:rPr lang="en-US" dirty="0" smtClean="0"/>
              <a:t> &lt;</a:t>
            </a:r>
            <a:r>
              <a:rPr lang="en-US" dirty="0" err="1"/>
              <a:t>p</a:t>
            </a:r>
            <a:r>
              <a:rPr lang="en-US" dirty="0"/>
              <a:t>&gt;After three years of effort city scientists now agree that the primary cause of the 2003 </a:t>
            </a:r>
            <a:r>
              <a:rPr lang="en-US" dirty="0" smtClean="0"/>
              <a:t>heat wave </a:t>
            </a:r>
            <a:r>
              <a:rPr lang="en-US" dirty="0"/>
              <a:t>was hot air from...&lt;</a:t>
            </a:r>
            <a:r>
              <a:rPr lang="en-US" dirty="0" err="1"/>
              <a:t>br</a:t>
            </a:r>
            <a:r>
              <a:rPr lang="en-US" dirty="0" smtClean="0"/>
              <a:t>&gt;</a:t>
            </a:r>
            <a:br>
              <a:rPr lang="en-US" dirty="0" smtClean="0"/>
            </a:br>
            <a:r>
              <a:rPr lang="en-US" dirty="0" smtClean="0"/>
              <a:t>&lt;</a:t>
            </a:r>
            <a:r>
              <a:rPr lang="en-US" dirty="0"/>
              <a:t>a </a:t>
            </a:r>
            <a:r>
              <a:rPr lang="en-US" dirty="0" err="1"/>
              <a:t>href</a:t>
            </a:r>
            <a:r>
              <a:rPr lang="en-US" dirty="0"/>
              <a:t>="../news/#story1</a:t>
            </a:r>
            <a:r>
              <a:rPr lang="en-US" dirty="0" smtClean="0"/>
              <a:t>"&gt;</a:t>
            </a:r>
            <a:r>
              <a:rPr lang="en-US" u="heavy" dirty="0" smtClean="0">
                <a:uFill>
                  <a:solidFill>
                    <a:schemeClr val="accent1">
                      <a:lumMod val="40000"/>
                      <a:lumOff val="60000"/>
                    </a:schemeClr>
                  </a:solidFill>
                </a:uFill>
              </a:rPr>
              <a:t>Heat wave - full story</a:t>
            </a:r>
            <a:r>
              <a:rPr lang="en-US" dirty="0" smtClean="0"/>
              <a:t>&lt;/a&gt;</a:t>
            </a:r>
            <a:r>
              <a:rPr lang="en-US" dirty="0"/>
              <a:t>&lt;/</a:t>
            </a:r>
            <a:r>
              <a:rPr lang="en-US" dirty="0" err="1"/>
              <a:t>p</a:t>
            </a:r>
            <a:r>
              <a:rPr lang="en-US" dirty="0"/>
              <a:t>&gt;</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HTML Accessibility Resources</a:t>
            </a:r>
            <a:endParaRPr lang="en-US" dirty="0"/>
          </a:p>
        </p:txBody>
      </p:sp>
      <p:sp>
        <p:nvSpPr>
          <p:cNvPr id="8" name="Content Placeholder 7"/>
          <p:cNvSpPr>
            <a:spLocks noGrp="1"/>
          </p:cNvSpPr>
          <p:nvPr>
            <p:ph idx="1"/>
          </p:nvPr>
        </p:nvSpPr>
        <p:spPr/>
        <p:txBody>
          <a:bodyPr>
            <a:normAutofit fontScale="92500" lnSpcReduction="10000"/>
          </a:bodyPr>
          <a:lstStyle/>
          <a:p>
            <a:r>
              <a:rPr lang="en-US" dirty="0" smtClean="0"/>
              <a:t>Articles</a:t>
            </a:r>
          </a:p>
          <a:p>
            <a:pPr lvl="1"/>
            <a:r>
              <a:rPr lang="en-US" dirty="0" smtClean="0">
                <a:hlinkClick r:id="rId2"/>
              </a:rPr>
              <a:t>http://www.webaim.org/articles/#html</a:t>
            </a:r>
            <a:endParaRPr lang="en-US" dirty="0" smtClean="0"/>
          </a:p>
          <a:p>
            <a:r>
              <a:rPr lang="en-US" dirty="0" smtClean="0"/>
              <a:t>WCAG Techniques</a:t>
            </a:r>
          </a:p>
          <a:p>
            <a:pPr lvl="1"/>
            <a:r>
              <a:rPr lang="en-US" dirty="0" smtClean="0">
                <a:hlinkClick r:id="rId3"/>
              </a:rPr>
              <a:t>http://www.w3.org/TR/WCAG20-TECHS/html.html</a:t>
            </a:r>
            <a:endParaRPr lang="en-US" dirty="0" smtClean="0"/>
          </a:p>
          <a:p>
            <a:r>
              <a:rPr lang="en-US" dirty="0" smtClean="0"/>
              <a:t>Importance of HTML Headings for Accessibility</a:t>
            </a:r>
          </a:p>
          <a:p>
            <a:pPr lvl="1"/>
            <a:r>
              <a:rPr lang="en-US" dirty="0" smtClean="0">
                <a:hlinkClick r:id="rId4"/>
              </a:rPr>
              <a:t>http://www.youtube.com/watch?v=AmUPhEVWu_E</a:t>
            </a:r>
            <a:endParaRPr lang="en-US" dirty="0" smtClean="0"/>
          </a:p>
          <a:p>
            <a:r>
              <a:rPr lang="en-US" dirty="0" smtClean="0"/>
              <a:t>Semantic </a:t>
            </a:r>
            <a:r>
              <a:rPr lang="en-US" dirty="0"/>
              <a:t>(X)HTML Markup: Using Tables Appropriately</a:t>
            </a:r>
            <a:endParaRPr lang="en-US" dirty="0" smtClean="0"/>
          </a:p>
          <a:p>
            <a:pPr lvl="1"/>
            <a:r>
              <a:rPr lang="en-US" dirty="0" smtClean="0">
                <a:hlinkClick r:id="rId5"/>
              </a:rPr>
              <a:t>http://www.communitymx.com/content/article.cfm?</a:t>
            </a:r>
            <a:br>
              <a:rPr lang="en-US" dirty="0" smtClean="0">
                <a:hlinkClick r:id="rId5"/>
              </a:rPr>
            </a:br>
            <a:r>
              <a:rPr lang="en-US" dirty="0" smtClean="0">
                <a:hlinkClick r:id="rId5"/>
              </a:rPr>
              <a:t>cid=0BEA6</a:t>
            </a:r>
            <a:endParaRPr lang="en-US" dirty="0"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CSS Misapplication Example</a:t>
            </a:r>
            <a:endParaRPr lang="en-US" dirty="0"/>
          </a:p>
        </p:txBody>
      </p:sp>
      <p:sp>
        <p:nvSpPr>
          <p:cNvPr id="3" name="Text Placeholder 2"/>
          <p:cNvSpPr>
            <a:spLocks noGrp="1"/>
          </p:cNvSpPr>
          <p:nvPr>
            <p:ph type="body" idx="1"/>
          </p:nvPr>
        </p:nvSpPr>
        <p:spPr/>
        <p:txBody>
          <a:bodyPr/>
          <a:lstStyle/>
          <a:p>
            <a:r>
              <a:rPr lang="en-US" dirty="0" smtClean="0"/>
              <a:t>Inaccessible</a:t>
            </a:r>
            <a:endParaRPr lang="en-US" dirty="0"/>
          </a:p>
        </p:txBody>
      </p:sp>
      <p:sp>
        <p:nvSpPr>
          <p:cNvPr id="4" name="Content Placeholder 3"/>
          <p:cNvSpPr>
            <a:spLocks noGrp="1"/>
          </p:cNvSpPr>
          <p:nvPr>
            <p:ph sz="half" idx="2"/>
          </p:nvPr>
        </p:nvSpPr>
        <p:spPr/>
        <p:txBody>
          <a:bodyPr>
            <a:normAutofit fontScale="92500"/>
          </a:bodyPr>
          <a:lstStyle/>
          <a:p>
            <a:pPr marL="0" indent="0">
              <a:buNone/>
            </a:pPr>
            <a:r>
              <a:rPr lang="en-US" u="heavy" dirty="0" smtClean="0">
                <a:uFill>
                  <a:solidFill>
                    <a:schemeClr val="accent2">
                      <a:lumMod val="60000"/>
                      <a:lumOff val="40000"/>
                    </a:schemeClr>
                  </a:solidFill>
                </a:uFill>
              </a:rPr>
              <a:t>&lt;</a:t>
            </a:r>
            <a:r>
              <a:rPr lang="en-US" u="heavy" dirty="0" err="1" smtClean="0">
                <a:uFill>
                  <a:solidFill>
                    <a:schemeClr val="accent2">
                      <a:lumMod val="60000"/>
                      <a:lumOff val="40000"/>
                    </a:schemeClr>
                  </a:solidFill>
                </a:uFill>
              </a:rPr>
              <a:t>p</a:t>
            </a:r>
            <a:r>
              <a:rPr lang="en-US" u="heavy" dirty="0" smtClean="0">
                <a:uFill>
                  <a:solidFill>
                    <a:schemeClr val="accent2">
                      <a:lumMod val="60000"/>
                      <a:lumOff val="40000"/>
                    </a:schemeClr>
                  </a:solidFill>
                </a:uFill>
              </a:rPr>
              <a:t> class="heading1"&gt;</a:t>
            </a:r>
            <a:r>
              <a:rPr lang="en-US" dirty="0" smtClean="0"/>
              <a:t>Welcome to </a:t>
            </a:r>
            <a:r>
              <a:rPr lang="en-US" dirty="0" err="1" smtClean="0"/>
              <a:t>CityLights</a:t>
            </a:r>
            <a:r>
              <a:rPr lang="en-US" u="heavy" dirty="0" smtClean="0">
                <a:uFill>
                  <a:solidFill>
                    <a:schemeClr val="accent2">
                      <a:lumMod val="60000"/>
                      <a:lumOff val="40000"/>
                    </a:schemeClr>
                  </a:solidFill>
                </a:uFill>
              </a:rPr>
              <a:t>&lt;/</a:t>
            </a:r>
            <a:r>
              <a:rPr lang="en-US" u="heavy" dirty="0" err="1" smtClean="0">
                <a:uFill>
                  <a:solidFill>
                    <a:schemeClr val="accent2">
                      <a:lumMod val="60000"/>
                      <a:lumOff val="40000"/>
                    </a:schemeClr>
                  </a:solidFill>
                </a:uFill>
              </a:rPr>
              <a:t>p</a:t>
            </a:r>
            <a:r>
              <a:rPr lang="en-US" u="heavy" dirty="0" smtClean="0">
                <a:uFill>
                  <a:solidFill>
                    <a:schemeClr val="accent2">
                      <a:lumMod val="60000"/>
                      <a:lumOff val="40000"/>
                    </a:schemeClr>
                  </a:solidFill>
                </a:uFill>
              </a:rPr>
              <a:t>&gt;</a:t>
            </a:r>
            <a:r>
              <a:rPr lang="en-US" dirty="0" smtClean="0"/>
              <a:t/>
            </a:r>
            <a:br>
              <a:rPr lang="en-US" dirty="0" smtClean="0"/>
            </a:br>
            <a:r>
              <a:rPr lang="en-US" dirty="0" smtClean="0"/>
              <a:t>&lt;</a:t>
            </a:r>
            <a:r>
              <a:rPr lang="en-US" dirty="0" err="1" smtClean="0"/>
              <a:t>p</a:t>
            </a:r>
            <a:r>
              <a:rPr lang="en-US" dirty="0" smtClean="0"/>
              <a:t>&gt;</a:t>
            </a:r>
            <a:r>
              <a:rPr lang="en-US" dirty="0" err="1" smtClean="0"/>
              <a:t>Citylights</a:t>
            </a:r>
            <a:r>
              <a:rPr lang="en-US" dirty="0" smtClean="0"/>
              <a:t> is the new portal for visitors and residents...&lt;/</a:t>
            </a:r>
            <a:r>
              <a:rPr lang="en-US" dirty="0" err="1" smtClean="0"/>
              <a:t>p</a:t>
            </a:r>
            <a:r>
              <a:rPr lang="en-US" dirty="0" smtClean="0"/>
              <a:t>&gt;</a:t>
            </a:r>
            <a:br>
              <a:rPr lang="en-US" dirty="0" smtClean="0"/>
            </a:br>
            <a:r>
              <a:rPr lang="en-US" u="heavy" dirty="0" smtClean="0">
                <a:uFill>
                  <a:solidFill>
                    <a:schemeClr val="accent2">
                      <a:lumMod val="60000"/>
                      <a:lumOff val="40000"/>
                    </a:schemeClr>
                  </a:solidFill>
                </a:uFill>
              </a:rPr>
              <a:t>&lt;</a:t>
            </a:r>
            <a:r>
              <a:rPr lang="en-US" u="heavy" dirty="0" err="1" smtClean="0">
                <a:uFill>
                  <a:solidFill>
                    <a:schemeClr val="accent2">
                      <a:lumMod val="60000"/>
                      <a:lumOff val="40000"/>
                    </a:schemeClr>
                  </a:solidFill>
                </a:uFill>
              </a:rPr>
              <a:t>p</a:t>
            </a:r>
            <a:r>
              <a:rPr lang="en-US" u="heavy" dirty="0" smtClean="0">
                <a:uFill>
                  <a:solidFill>
                    <a:schemeClr val="accent2">
                      <a:lumMod val="60000"/>
                      <a:lumOff val="40000"/>
                    </a:schemeClr>
                  </a:solidFill>
                </a:uFill>
              </a:rPr>
              <a:t> class="heading2"&gt;</a:t>
            </a:r>
            <a:r>
              <a:rPr lang="en-US" dirty="0" smtClean="0"/>
              <a:t>Heat wave linked to temperature</a:t>
            </a:r>
            <a:r>
              <a:rPr lang="en-US" u="heavy" dirty="0" smtClean="0">
                <a:uFill>
                  <a:solidFill>
                    <a:schemeClr val="accent2">
                      <a:lumMod val="60000"/>
                      <a:lumOff val="40000"/>
                    </a:schemeClr>
                  </a:solidFill>
                </a:uFill>
              </a:rPr>
              <a:t>&lt;/</a:t>
            </a:r>
            <a:r>
              <a:rPr lang="en-US" u="heavy" dirty="0" err="1" smtClean="0">
                <a:uFill>
                  <a:solidFill>
                    <a:schemeClr val="accent2">
                      <a:lumMod val="60000"/>
                      <a:lumOff val="40000"/>
                    </a:schemeClr>
                  </a:solidFill>
                </a:uFill>
              </a:rPr>
              <a:t>p</a:t>
            </a:r>
            <a:r>
              <a:rPr lang="en-US" u="heavy" dirty="0" smtClean="0">
                <a:uFill>
                  <a:solidFill>
                    <a:schemeClr val="accent2">
                      <a:lumMod val="60000"/>
                      <a:lumOff val="40000"/>
                    </a:schemeClr>
                  </a:solidFill>
                </a:uFill>
              </a:rPr>
              <a:t>&gt;</a:t>
            </a:r>
            <a:r>
              <a:rPr lang="en-US" dirty="0" smtClean="0"/>
              <a:t>                   &lt;</a:t>
            </a:r>
            <a:r>
              <a:rPr lang="en-US" dirty="0" err="1" smtClean="0"/>
              <a:t>p</a:t>
            </a:r>
            <a:r>
              <a:rPr lang="en-US" dirty="0" smtClean="0"/>
              <a:t>&gt;After three years of effort city scientists now agree that the primary cause of the 2003 heat wave was hot air from...</a:t>
            </a:r>
            <a:br>
              <a:rPr lang="en-US" dirty="0" smtClean="0"/>
            </a:br>
            <a:r>
              <a:rPr lang="en-US" dirty="0" smtClean="0"/>
              <a:t>&lt;/</a:t>
            </a:r>
            <a:r>
              <a:rPr lang="en-US" dirty="0" err="1" smtClean="0"/>
              <a:t>p</a:t>
            </a:r>
            <a:r>
              <a:rPr lang="en-US" dirty="0" smtClean="0"/>
              <a:t>&gt;</a:t>
            </a:r>
          </a:p>
          <a:p>
            <a:pPr marL="0" indent="0">
              <a:buNone/>
            </a:pPr>
            <a:endParaRPr lang="en-US" dirty="0"/>
          </a:p>
        </p:txBody>
      </p:sp>
      <p:sp>
        <p:nvSpPr>
          <p:cNvPr id="5" name="Text Placeholder 4"/>
          <p:cNvSpPr>
            <a:spLocks noGrp="1"/>
          </p:cNvSpPr>
          <p:nvPr>
            <p:ph type="body" sz="quarter" idx="3"/>
          </p:nvPr>
        </p:nvSpPr>
        <p:spPr/>
        <p:txBody>
          <a:bodyPr/>
          <a:lstStyle/>
          <a:p>
            <a:r>
              <a:rPr lang="en-US" dirty="0" smtClean="0"/>
              <a:t>Accessible</a:t>
            </a:r>
            <a:endParaRPr lang="en-US" dirty="0"/>
          </a:p>
        </p:txBody>
      </p:sp>
      <p:sp>
        <p:nvSpPr>
          <p:cNvPr id="6" name="Content Placeholder 5"/>
          <p:cNvSpPr>
            <a:spLocks noGrp="1"/>
          </p:cNvSpPr>
          <p:nvPr>
            <p:ph sz="quarter" idx="4"/>
          </p:nvPr>
        </p:nvSpPr>
        <p:spPr/>
        <p:txBody>
          <a:bodyPr>
            <a:normAutofit lnSpcReduction="10000"/>
          </a:bodyPr>
          <a:lstStyle/>
          <a:p>
            <a:pPr marL="0" indent="0">
              <a:buNone/>
            </a:pPr>
            <a:r>
              <a:rPr lang="en-US" u="heavy" dirty="0">
                <a:uFill>
                  <a:solidFill>
                    <a:schemeClr val="accent1">
                      <a:lumMod val="40000"/>
                      <a:lumOff val="60000"/>
                    </a:schemeClr>
                  </a:solidFill>
                </a:uFill>
              </a:rPr>
              <a:t>&lt;h1&gt;</a:t>
            </a:r>
            <a:r>
              <a:rPr lang="en-US" dirty="0"/>
              <a:t>Welcome to </a:t>
            </a:r>
            <a:r>
              <a:rPr lang="en-US" dirty="0" err="1" smtClean="0"/>
              <a:t>CityLights</a:t>
            </a:r>
            <a:r>
              <a:rPr lang="en-US" dirty="0" smtClean="0"/>
              <a:t/>
            </a:r>
            <a:br>
              <a:rPr lang="en-US" dirty="0" smtClean="0"/>
            </a:br>
            <a:r>
              <a:rPr lang="en-US" u="heavy" dirty="0" smtClean="0">
                <a:uFill>
                  <a:solidFill>
                    <a:schemeClr val="accent1">
                      <a:lumMod val="40000"/>
                      <a:lumOff val="60000"/>
                    </a:schemeClr>
                  </a:solidFill>
                </a:uFill>
              </a:rPr>
              <a:t>&lt;</a:t>
            </a:r>
            <a:r>
              <a:rPr lang="en-US" u="heavy" dirty="0">
                <a:uFill>
                  <a:solidFill>
                    <a:schemeClr val="accent1">
                      <a:lumMod val="40000"/>
                      <a:lumOff val="60000"/>
                    </a:schemeClr>
                  </a:solidFill>
                </a:uFill>
              </a:rPr>
              <a:t>/h1</a:t>
            </a:r>
            <a:r>
              <a:rPr lang="en-US" u="heavy" dirty="0" smtClean="0">
                <a:uFill>
                  <a:solidFill>
                    <a:schemeClr val="accent1">
                      <a:lumMod val="40000"/>
                      <a:lumOff val="60000"/>
                    </a:schemeClr>
                  </a:solidFill>
                </a:uFill>
              </a:rPr>
              <a:t>&gt;</a:t>
            </a:r>
            <a:r>
              <a:rPr lang="en-US" dirty="0" smtClean="0"/>
              <a:t/>
            </a:r>
            <a:br>
              <a:rPr lang="en-US" dirty="0" smtClean="0"/>
            </a:br>
            <a:r>
              <a:rPr lang="en-US" dirty="0" smtClean="0"/>
              <a:t>&lt;</a:t>
            </a:r>
            <a:r>
              <a:rPr lang="en-US" dirty="0" err="1"/>
              <a:t>p</a:t>
            </a:r>
            <a:r>
              <a:rPr lang="en-US" dirty="0"/>
              <a:t>&gt;</a:t>
            </a:r>
            <a:r>
              <a:rPr lang="en-US" dirty="0" err="1"/>
              <a:t>Citylights</a:t>
            </a:r>
            <a:r>
              <a:rPr lang="en-US" dirty="0"/>
              <a:t> is the new portal for visitors and </a:t>
            </a:r>
            <a:r>
              <a:rPr lang="en-US" dirty="0" smtClean="0"/>
              <a:t>residents...&lt;/</a:t>
            </a:r>
            <a:r>
              <a:rPr lang="en-US" dirty="0" err="1" smtClean="0"/>
              <a:t>p</a:t>
            </a:r>
            <a:r>
              <a:rPr lang="en-US" dirty="0" smtClean="0"/>
              <a:t>&gt;</a:t>
            </a:r>
            <a:br>
              <a:rPr lang="en-US" dirty="0" smtClean="0"/>
            </a:br>
            <a:r>
              <a:rPr lang="en-US" u="heavy" dirty="0" smtClean="0">
                <a:uFill>
                  <a:solidFill>
                    <a:schemeClr val="accent1">
                      <a:lumMod val="40000"/>
                      <a:lumOff val="60000"/>
                    </a:schemeClr>
                  </a:solidFill>
                </a:uFill>
              </a:rPr>
              <a:t>&lt;h2&gt;</a:t>
            </a:r>
            <a:r>
              <a:rPr lang="en-US" dirty="0" smtClean="0"/>
              <a:t>Heat wave linked to temperature</a:t>
            </a:r>
            <a:r>
              <a:rPr lang="en-US" u="heavy" dirty="0" smtClean="0">
                <a:uFill>
                  <a:solidFill>
                    <a:schemeClr val="accent1">
                      <a:lumMod val="40000"/>
                      <a:lumOff val="60000"/>
                    </a:schemeClr>
                  </a:solidFill>
                </a:uFill>
              </a:rPr>
              <a:t>&lt;/h2&gt;</a:t>
            </a:r>
            <a:r>
              <a:rPr lang="en-US" dirty="0" smtClean="0"/>
              <a:t>                   &lt;</a:t>
            </a:r>
            <a:r>
              <a:rPr lang="en-US" dirty="0" err="1"/>
              <a:t>p</a:t>
            </a:r>
            <a:r>
              <a:rPr lang="en-US" dirty="0"/>
              <a:t>&gt;After three years of effort city scientists now agree that the primary cause of the 2003 </a:t>
            </a:r>
            <a:r>
              <a:rPr lang="en-US" dirty="0" smtClean="0"/>
              <a:t>heat wave </a:t>
            </a:r>
            <a:r>
              <a:rPr lang="en-US" dirty="0"/>
              <a:t>was hot air </a:t>
            </a:r>
            <a:r>
              <a:rPr lang="en-US" dirty="0" smtClean="0"/>
              <a:t>from...</a:t>
            </a:r>
            <a:br>
              <a:rPr lang="en-US" dirty="0" smtClean="0"/>
            </a:br>
            <a:r>
              <a:rPr lang="en-US" dirty="0" smtClean="0"/>
              <a:t>&lt;</a:t>
            </a:r>
            <a:r>
              <a:rPr lang="en-US" dirty="0"/>
              <a:t>/</a:t>
            </a:r>
            <a:r>
              <a:rPr lang="en-US" dirty="0" err="1"/>
              <a:t>p</a:t>
            </a:r>
            <a:r>
              <a:rPr lang="en-US" dirty="0"/>
              <a:t>&gt;</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CSS Example: Ensuring Sufficient Contrast Between Text &amp; Background</a:t>
            </a:r>
            <a:endParaRPr lang="en-US" dirty="0"/>
          </a:p>
        </p:txBody>
      </p:sp>
      <p:sp>
        <p:nvSpPr>
          <p:cNvPr id="3" name="Text Placeholder 2"/>
          <p:cNvSpPr>
            <a:spLocks noGrp="1"/>
          </p:cNvSpPr>
          <p:nvPr>
            <p:ph type="body" idx="1"/>
          </p:nvPr>
        </p:nvSpPr>
        <p:spPr/>
        <p:txBody>
          <a:bodyPr/>
          <a:lstStyle/>
          <a:p>
            <a:r>
              <a:rPr lang="en-US" dirty="0" smtClean="0"/>
              <a:t>Inaccessible</a:t>
            </a:r>
            <a:endParaRPr lang="en-US" dirty="0"/>
          </a:p>
        </p:txBody>
      </p:sp>
      <p:sp>
        <p:nvSpPr>
          <p:cNvPr id="4" name="Content Placeholder 3"/>
          <p:cNvSpPr>
            <a:spLocks noGrp="1"/>
          </p:cNvSpPr>
          <p:nvPr>
            <p:ph sz="half" idx="2"/>
          </p:nvPr>
        </p:nvSpPr>
        <p:spPr/>
        <p:txBody>
          <a:bodyPr/>
          <a:lstStyle/>
          <a:p>
            <a:pPr marL="0" indent="0">
              <a:buNone/>
            </a:pPr>
            <a:r>
              <a:rPr lang="en-US" dirty="0" smtClean="0"/>
              <a:t>body {</a:t>
            </a:r>
            <a:br>
              <a:rPr lang="en-US" dirty="0" smtClean="0"/>
            </a:br>
            <a:r>
              <a:rPr lang="en-US" dirty="0" smtClean="0"/>
              <a:t>  color: </a:t>
            </a:r>
            <a:r>
              <a:rPr lang="en-US" u="heavy" dirty="0" smtClean="0">
                <a:uFill>
                  <a:solidFill>
                    <a:schemeClr val="accent2">
                      <a:lumMod val="60000"/>
                      <a:lumOff val="40000"/>
                    </a:schemeClr>
                  </a:solidFill>
                </a:uFill>
              </a:rPr>
              <a:t>white</a:t>
            </a:r>
            <a:r>
              <a:rPr lang="en-US" dirty="0" smtClean="0"/>
              <a:t>;</a:t>
            </a:r>
            <a:br>
              <a:rPr lang="en-US" dirty="0" smtClean="0"/>
            </a:br>
            <a:r>
              <a:rPr lang="en-US" dirty="0" smtClean="0"/>
              <a:t>  background-color: white;</a:t>
            </a:r>
            <a:br>
              <a:rPr lang="en-US" dirty="0" smtClean="0"/>
            </a:br>
            <a:r>
              <a:rPr lang="en-US" dirty="0" smtClean="0"/>
              <a:t>}</a:t>
            </a:r>
            <a:endParaRPr lang="en-US" dirty="0"/>
          </a:p>
        </p:txBody>
      </p:sp>
      <p:sp>
        <p:nvSpPr>
          <p:cNvPr id="5" name="Text Placeholder 4"/>
          <p:cNvSpPr>
            <a:spLocks noGrp="1"/>
          </p:cNvSpPr>
          <p:nvPr>
            <p:ph type="body" sz="quarter" idx="3"/>
          </p:nvPr>
        </p:nvSpPr>
        <p:spPr/>
        <p:txBody>
          <a:bodyPr/>
          <a:lstStyle/>
          <a:p>
            <a:r>
              <a:rPr lang="en-US" dirty="0" smtClean="0"/>
              <a:t>Accessible</a:t>
            </a:r>
            <a:endParaRPr lang="en-US" dirty="0"/>
          </a:p>
        </p:txBody>
      </p:sp>
      <p:sp>
        <p:nvSpPr>
          <p:cNvPr id="6" name="Content Placeholder 5"/>
          <p:cNvSpPr>
            <a:spLocks noGrp="1"/>
          </p:cNvSpPr>
          <p:nvPr>
            <p:ph sz="quarter" idx="4"/>
          </p:nvPr>
        </p:nvSpPr>
        <p:spPr/>
        <p:txBody>
          <a:bodyPr/>
          <a:lstStyle/>
          <a:p>
            <a:pPr marL="0" indent="0">
              <a:buNone/>
            </a:pPr>
            <a:r>
              <a:rPr lang="en-US" dirty="0" smtClean="0"/>
              <a:t>body {</a:t>
            </a:r>
            <a:br>
              <a:rPr lang="en-US" dirty="0" smtClean="0"/>
            </a:br>
            <a:r>
              <a:rPr lang="en-US" dirty="0" smtClean="0"/>
              <a:t>  color: </a:t>
            </a:r>
            <a:r>
              <a:rPr lang="en-US" u="heavy" dirty="0" smtClean="0">
                <a:uFill>
                  <a:solidFill>
                    <a:schemeClr val="accent1">
                      <a:lumMod val="40000"/>
                      <a:lumOff val="60000"/>
                    </a:schemeClr>
                  </a:solidFill>
                </a:uFill>
              </a:rPr>
              <a:t>black</a:t>
            </a:r>
            <a:r>
              <a:rPr lang="en-US" dirty="0" smtClean="0"/>
              <a:t>;</a:t>
            </a:r>
            <a:br>
              <a:rPr lang="en-US" dirty="0" smtClean="0"/>
            </a:br>
            <a:r>
              <a:rPr lang="en-US" dirty="0" smtClean="0"/>
              <a:t>  background-color: white;</a:t>
            </a:r>
            <a:br>
              <a:rPr lang="en-US" dirty="0" smtClean="0"/>
            </a:br>
            <a:r>
              <a:rPr lang="en-US" dirty="0" smtClean="0"/>
              <a:t>}</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CSS Accessibility Resources</a:t>
            </a:r>
            <a:endParaRPr lang="en-US" dirty="0"/>
          </a:p>
        </p:txBody>
      </p:sp>
      <p:sp>
        <p:nvSpPr>
          <p:cNvPr id="8" name="Content Placeholder 7"/>
          <p:cNvSpPr>
            <a:spLocks noGrp="1"/>
          </p:cNvSpPr>
          <p:nvPr>
            <p:ph idx="1"/>
          </p:nvPr>
        </p:nvSpPr>
        <p:spPr/>
        <p:txBody>
          <a:bodyPr/>
          <a:lstStyle/>
          <a:p>
            <a:r>
              <a:rPr lang="en-US" dirty="0" smtClean="0"/>
              <a:t>Creating Accessible CSS</a:t>
            </a:r>
          </a:p>
          <a:p>
            <a:pPr lvl="1"/>
            <a:r>
              <a:rPr lang="en-US" dirty="0" smtClean="0">
                <a:hlinkClick r:id="rId2"/>
              </a:rPr>
              <a:t>http://www.webaim.org/techniques/css/</a:t>
            </a:r>
            <a:endParaRPr lang="en-US" dirty="0" smtClean="0"/>
          </a:p>
          <a:p>
            <a:r>
              <a:rPr lang="en-US" dirty="0" smtClean="0"/>
              <a:t>WCAG </a:t>
            </a:r>
            <a:r>
              <a:rPr lang="en-US" dirty="0" err="1" smtClean="0"/>
              <a:t>Technigues</a:t>
            </a:r>
            <a:endParaRPr lang="en-US" dirty="0" smtClean="0"/>
          </a:p>
          <a:p>
            <a:pPr lvl="1"/>
            <a:r>
              <a:rPr lang="en-US" dirty="0" smtClean="0">
                <a:hlinkClick r:id="rId3"/>
              </a:rPr>
              <a:t>http://www.w3.org/TR/WCAG20-TECHS/css.html</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Scripting Example: </a:t>
            </a:r>
            <a:r>
              <a:rPr lang="en-US" dirty="0"/>
              <a:t>Using</a:t>
            </a:r>
            <a:r>
              <a:rPr lang="en-US" dirty="0" smtClean="0"/>
              <a:t> Redundant Keyboard </a:t>
            </a:r>
            <a:r>
              <a:rPr lang="en-US" dirty="0"/>
              <a:t>and</a:t>
            </a:r>
            <a:r>
              <a:rPr lang="en-US" dirty="0" smtClean="0"/>
              <a:t> Mouse Event Handlers</a:t>
            </a:r>
            <a:endParaRPr lang="en-US" dirty="0"/>
          </a:p>
        </p:txBody>
      </p:sp>
      <p:sp>
        <p:nvSpPr>
          <p:cNvPr id="3" name="Text Placeholder 2"/>
          <p:cNvSpPr>
            <a:spLocks noGrp="1"/>
          </p:cNvSpPr>
          <p:nvPr>
            <p:ph type="body" idx="1"/>
          </p:nvPr>
        </p:nvSpPr>
        <p:spPr/>
        <p:txBody>
          <a:bodyPr/>
          <a:lstStyle/>
          <a:p>
            <a:r>
              <a:rPr lang="en-US" dirty="0" err="1" smtClean="0"/>
              <a:t>Inaccesible</a:t>
            </a:r>
            <a:endParaRPr lang="en-US" dirty="0"/>
          </a:p>
        </p:txBody>
      </p:sp>
      <p:sp>
        <p:nvSpPr>
          <p:cNvPr id="4" name="Content Placeholder 3"/>
          <p:cNvSpPr>
            <a:spLocks noGrp="1"/>
          </p:cNvSpPr>
          <p:nvPr>
            <p:ph sz="half" idx="2"/>
          </p:nvPr>
        </p:nvSpPr>
        <p:spPr/>
        <p:txBody>
          <a:bodyPr/>
          <a:lstStyle/>
          <a:p>
            <a:pPr marL="0" indent="0">
              <a:buNone/>
            </a:pPr>
            <a:r>
              <a:rPr lang="en-US" dirty="0" smtClean="0"/>
              <a:t>&lt;a </a:t>
            </a:r>
            <a:r>
              <a:rPr lang="en-US" dirty="0" err="1" smtClean="0"/>
              <a:t>href</a:t>
            </a:r>
            <a:r>
              <a:rPr lang="en-US" dirty="0" smtClean="0"/>
              <a:t>="…"</a:t>
            </a:r>
            <a:br>
              <a:rPr lang="en-US" dirty="0" smtClean="0"/>
            </a:br>
            <a:r>
              <a:rPr lang="en-US" dirty="0" smtClean="0"/>
              <a:t>  </a:t>
            </a:r>
            <a:r>
              <a:rPr lang="en-US" dirty="0" err="1" smtClean="0"/>
              <a:t>onmouseover</a:t>
            </a:r>
            <a:r>
              <a:rPr lang="en-US" dirty="0" smtClean="0"/>
              <a:t>=</a:t>
            </a:r>
            <a:br>
              <a:rPr lang="en-US" dirty="0" smtClean="0"/>
            </a:br>
            <a:r>
              <a:rPr lang="en-US" dirty="0" smtClean="0"/>
              <a:t>    "</a:t>
            </a:r>
            <a:r>
              <a:rPr lang="en-US" dirty="0" err="1" smtClean="0"/>
              <a:t>updateImage(true</a:t>
            </a:r>
            <a:r>
              <a:rPr lang="en-US" dirty="0" smtClean="0"/>
              <a:t>);"</a:t>
            </a:r>
            <a:br>
              <a:rPr lang="en-US" dirty="0" smtClean="0"/>
            </a:br>
            <a:r>
              <a:rPr lang="en-US" dirty="0" smtClean="0"/>
              <a:t>  </a:t>
            </a:r>
            <a:r>
              <a:rPr lang="en-US" dirty="0" err="1" smtClean="0"/>
              <a:t>onmouseout</a:t>
            </a:r>
            <a:r>
              <a:rPr lang="en-US" dirty="0" smtClean="0"/>
              <a:t>=</a:t>
            </a:r>
            <a:br>
              <a:rPr lang="en-US" dirty="0" smtClean="0"/>
            </a:br>
            <a:r>
              <a:rPr lang="en-US" dirty="0" smtClean="0"/>
              <a:t>    "</a:t>
            </a:r>
            <a:r>
              <a:rPr lang="en-US" dirty="0" err="1" smtClean="0"/>
              <a:t>updateImage(false</a:t>
            </a:r>
            <a:r>
              <a:rPr lang="en-US" dirty="0" smtClean="0"/>
              <a:t>);"&gt;…</a:t>
            </a:r>
            <a:br>
              <a:rPr lang="en-US" dirty="0" smtClean="0"/>
            </a:br>
            <a:r>
              <a:rPr lang="en-US" dirty="0" smtClean="0"/>
              <a:t>&lt;/a&gt;</a:t>
            </a:r>
          </a:p>
          <a:p>
            <a:pPr marL="0" indent="0">
              <a:buNone/>
            </a:pPr>
            <a:endParaRPr lang="en-US" dirty="0"/>
          </a:p>
        </p:txBody>
      </p:sp>
      <p:sp>
        <p:nvSpPr>
          <p:cNvPr id="5" name="Text Placeholder 4"/>
          <p:cNvSpPr>
            <a:spLocks noGrp="1"/>
          </p:cNvSpPr>
          <p:nvPr>
            <p:ph type="body" sz="quarter" idx="3"/>
          </p:nvPr>
        </p:nvSpPr>
        <p:spPr/>
        <p:txBody>
          <a:bodyPr/>
          <a:lstStyle/>
          <a:p>
            <a:r>
              <a:rPr lang="en-US" dirty="0" smtClean="0"/>
              <a:t>Accessible</a:t>
            </a:r>
            <a:endParaRPr lang="en-US" dirty="0"/>
          </a:p>
        </p:txBody>
      </p:sp>
      <p:sp>
        <p:nvSpPr>
          <p:cNvPr id="6" name="Content Placeholder 5"/>
          <p:cNvSpPr>
            <a:spLocks noGrp="1"/>
          </p:cNvSpPr>
          <p:nvPr>
            <p:ph sz="quarter" idx="4"/>
          </p:nvPr>
        </p:nvSpPr>
        <p:spPr/>
        <p:txBody>
          <a:bodyPr/>
          <a:lstStyle/>
          <a:p>
            <a:pPr marL="0" indent="0">
              <a:buNone/>
            </a:pPr>
            <a:r>
              <a:rPr lang="en-US" dirty="0"/>
              <a:t>&lt;a </a:t>
            </a:r>
            <a:r>
              <a:rPr lang="en-US" dirty="0" err="1"/>
              <a:t>href</a:t>
            </a:r>
            <a:r>
              <a:rPr lang="en-US" dirty="0"/>
              <a:t>=</a:t>
            </a:r>
            <a:r>
              <a:rPr lang="en-US" dirty="0" smtClean="0"/>
              <a:t>"…"</a:t>
            </a:r>
            <a:br>
              <a:rPr lang="en-US" dirty="0" smtClean="0"/>
            </a:br>
            <a:r>
              <a:rPr lang="en-US" dirty="0" smtClean="0"/>
              <a:t>  </a:t>
            </a:r>
            <a:r>
              <a:rPr lang="en-US" dirty="0" err="1" smtClean="0"/>
              <a:t>onmouseover</a:t>
            </a:r>
            <a:r>
              <a:rPr lang="en-US" dirty="0" smtClean="0"/>
              <a:t>=</a:t>
            </a:r>
            <a:br>
              <a:rPr lang="en-US" dirty="0" smtClean="0"/>
            </a:br>
            <a:r>
              <a:rPr lang="en-US" dirty="0" smtClean="0"/>
              <a:t>    "</a:t>
            </a:r>
            <a:r>
              <a:rPr lang="en-US" dirty="0" err="1"/>
              <a:t>updateImage</a:t>
            </a:r>
            <a:r>
              <a:rPr lang="en-US" dirty="0" err="1" smtClean="0"/>
              <a:t>(true</a:t>
            </a:r>
            <a:r>
              <a:rPr lang="en-US" dirty="0" smtClean="0"/>
              <a:t>);"</a:t>
            </a:r>
            <a:br>
              <a:rPr lang="en-US" dirty="0" smtClean="0"/>
            </a:br>
            <a:r>
              <a:rPr lang="en-US" dirty="0" smtClean="0"/>
              <a:t>  </a:t>
            </a:r>
            <a:r>
              <a:rPr lang="en-US" u="heavy" dirty="0" err="1" smtClean="0">
                <a:uFill>
                  <a:solidFill>
                    <a:schemeClr val="accent1">
                      <a:lumMod val="40000"/>
                      <a:lumOff val="60000"/>
                    </a:schemeClr>
                  </a:solidFill>
                </a:uFill>
              </a:rPr>
              <a:t>onfocus</a:t>
            </a:r>
            <a:r>
              <a:rPr lang="en-US" u="heavy" dirty="0" smtClean="0">
                <a:uFill>
                  <a:solidFill>
                    <a:schemeClr val="accent1">
                      <a:lumMod val="40000"/>
                      <a:lumOff val="60000"/>
                    </a:schemeClr>
                  </a:solidFill>
                </a:uFill>
              </a:rPr>
              <a:t>=</a:t>
            </a:r>
            <a:br>
              <a:rPr lang="en-US" u="heavy" dirty="0" smtClean="0">
                <a:uFill>
                  <a:solidFill>
                    <a:schemeClr val="accent1">
                      <a:lumMod val="40000"/>
                      <a:lumOff val="60000"/>
                    </a:schemeClr>
                  </a:solidFill>
                </a:uFill>
              </a:rPr>
            </a:br>
            <a:r>
              <a:rPr lang="en-US" u="heavy" dirty="0" smtClean="0">
                <a:uFill>
                  <a:solidFill>
                    <a:schemeClr val="accent1">
                      <a:lumMod val="40000"/>
                      <a:lumOff val="60000"/>
                    </a:schemeClr>
                  </a:solidFill>
                </a:uFill>
              </a:rPr>
              <a:t>    "</a:t>
            </a:r>
            <a:r>
              <a:rPr lang="en-US" u="heavy" dirty="0" err="1" smtClean="0">
                <a:uFill>
                  <a:solidFill>
                    <a:schemeClr val="accent1">
                      <a:lumMod val="40000"/>
                      <a:lumOff val="60000"/>
                    </a:schemeClr>
                  </a:solidFill>
                </a:uFill>
              </a:rPr>
              <a:t>updateImage(true</a:t>
            </a:r>
            <a:r>
              <a:rPr lang="en-US" u="heavy" dirty="0" smtClean="0">
                <a:uFill>
                  <a:solidFill>
                    <a:schemeClr val="accent1">
                      <a:lumMod val="40000"/>
                      <a:lumOff val="60000"/>
                    </a:schemeClr>
                  </a:solidFill>
                </a:uFill>
              </a:rPr>
              <a:t>);"</a:t>
            </a:r>
            <a:r>
              <a:rPr lang="en-US" dirty="0" smtClean="0"/>
              <a:t/>
            </a:r>
            <a:br>
              <a:rPr lang="en-US" dirty="0" smtClean="0"/>
            </a:br>
            <a:r>
              <a:rPr lang="en-US" dirty="0" smtClean="0"/>
              <a:t>  </a:t>
            </a:r>
            <a:r>
              <a:rPr lang="en-US" dirty="0" err="1" smtClean="0"/>
              <a:t>onmouseout</a:t>
            </a:r>
            <a:r>
              <a:rPr lang="en-US" dirty="0" smtClean="0"/>
              <a:t>=</a:t>
            </a:r>
            <a:br>
              <a:rPr lang="en-US" dirty="0" smtClean="0"/>
            </a:br>
            <a:r>
              <a:rPr lang="en-US" dirty="0" smtClean="0"/>
              <a:t>    "</a:t>
            </a:r>
            <a:r>
              <a:rPr lang="en-US" dirty="0" err="1"/>
              <a:t>updateImage</a:t>
            </a:r>
            <a:r>
              <a:rPr lang="en-US" dirty="0" err="1" smtClean="0"/>
              <a:t>(false</a:t>
            </a:r>
            <a:r>
              <a:rPr lang="en-US" dirty="0"/>
              <a:t>);</a:t>
            </a:r>
            <a:r>
              <a:rPr lang="en-US" dirty="0" smtClean="0"/>
              <a:t>"</a:t>
            </a:r>
            <a:br>
              <a:rPr lang="en-US" dirty="0" smtClean="0"/>
            </a:br>
            <a:r>
              <a:rPr lang="en-US" dirty="0" smtClean="0"/>
              <a:t>  </a:t>
            </a:r>
            <a:r>
              <a:rPr lang="en-US" u="heavy" dirty="0" err="1" smtClean="0">
                <a:uFill>
                  <a:solidFill>
                    <a:schemeClr val="accent1">
                      <a:lumMod val="40000"/>
                      <a:lumOff val="60000"/>
                    </a:schemeClr>
                  </a:solidFill>
                </a:uFill>
              </a:rPr>
              <a:t>onblur</a:t>
            </a:r>
            <a:r>
              <a:rPr lang="en-US" u="heavy" dirty="0" smtClean="0">
                <a:uFill>
                  <a:solidFill>
                    <a:schemeClr val="accent1">
                      <a:lumMod val="40000"/>
                      <a:lumOff val="60000"/>
                    </a:schemeClr>
                  </a:solidFill>
                </a:uFill>
              </a:rPr>
              <a:t>=</a:t>
            </a:r>
            <a:br>
              <a:rPr lang="en-US" u="heavy" dirty="0" smtClean="0">
                <a:uFill>
                  <a:solidFill>
                    <a:schemeClr val="accent1">
                      <a:lumMod val="40000"/>
                      <a:lumOff val="60000"/>
                    </a:schemeClr>
                  </a:solidFill>
                </a:uFill>
              </a:rPr>
            </a:br>
            <a:r>
              <a:rPr lang="en-US" u="heavy" dirty="0" smtClean="0">
                <a:uFill>
                  <a:solidFill>
                    <a:schemeClr val="accent1">
                      <a:lumMod val="40000"/>
                      <a:lumOff val="60000"/>
                    </a:schemeClr>
                  </a:solidFill>
                </a:uFill>
              </a:rPr>
              <a:t>    "</a:t>
            </a:r>
            <a:r>
              <a:rPr lang="en-US" u="heavy" dirty="0" err="1">
                <a:uFill>
                  <a:solidFill>
                    <a:schemeClr val="accent1">
                      <a:lumMod val="40000"/>
                      <a:lumOff val="60000"/>
                    </a:schemeClr>
                  </a:solidFill>
                </a:uFill>
              </a:rPr>
              <a:t>updateImage</a:t>
            </a:r>
            <a:r>
              <a:rPr lang="en-US" u="heavy" dirty="0" err="1" smtClean="0">
                <a:uFill>
                  <a:solidFill>
                    <a:schemeClr val="accent1">
                      <a:lumMod val="40000"/>
                      <a:lumOff val="60000"/>
                    </a:schemeClr>
                  </a:solidFill>
                </a:uFill>
              </a:rPr>
              <a:t>(false</a:t>
            </a:r>
            <a:r>
              <a:rPr lang="en-US" u="heavy" dirty="0">
                <a:uFill>
                  <a:solidFill>
                    <a:schemeClr val="accent1">
                      <a:lumMod val="40000"/>
                      <a:lumOff val="60000"/>
                    </a:schemeClr>
                  </a:solidFill>
                </a:uFill>
              </a:rPr>
              <a:t>);"</a:t>
            </a:r>
            <a:r>
              <a:rPr lang="en-US" dirty="0" smtClean="0"/>
              <a:t>&gt;…</a:t>
            </a:r>
            <a:br>
              <a:rPr lang="en-US" dirty="0" smtClean="0"/>
            </a:br>
            <a:r>
              <a:rPr lang="en-US" dirty="0" smtClean="0"/>
              <a:t>&lt;/a&gt;</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Scripting Resources</a:t>
            </a:r>
            <a:endParaRPr lang="en-US" dirty="0"/>
          </a:p>
        </p:txBody>
      </p:sp>
      <p:sp>
        <p:nvSpPr>
          <p:cNvPr id="8" name="Content Placeholder 7"/>
          <p:cNvSpPr>
            <a:spLocks noGrp="1"/>
          </p:cNvSpPr>
          <p:nvPr>
            <p:ph idx="1"/>
          </p:nvPr>
        </p:nvSpPr>
        <p:spPr/>
        <p:txBody>
          <a:bodyPr/>
          <a:lstStyle/>
          <a:p>
            <a:r>
              <a:rPr lang="en-US" dirty="0" smtClean="0"/>
              <a:t>Creating Accessible JavaScript</a:t>
            </a:r>
          </a:p>
          <a:p>
            <a:pPr lvl="1"/>
            <a:r>
              <a:rPr lang="en-US" dirty="0" smtClean="0">
                <a:hlinkClick r:id="rId2"/>
              </a:rPr>
              <a:t>http://www.webaim.org/techniques/javascript/</a:t>
            </a:r>
            <a:endParaRPr lang="en-US" dirty="0" smtClean="0"/>
          </a:p>
          <a:p>
            <a:r>
              <a:rPr lang="en-US" dirty="0" smtClean="0"/>
              <a:t>WCAG Techniques</a:t>
            </a:r>
          </a:p>
          <a:p>
            <a:pPr lvl="1"/>
            <a:r>
              <a:rPr lang="en-US" dirty="0" smtClean="0">
                <a:hlinkClick r:id="rId3"/>
              </a:rPr>
              <a:t>http://www.w3.org/TR/WCAG20-TECHS/client-side-script.html</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Rich Internet Applications Accessibility Resources</a:t>
            </a:r>
            <a:endParaRPr lang="en-US" dirty="0"/>
          </a:p>
        </p:txBody>
      </p:sp>
      <p:sp>
        <p:nvSpPr>
          <p:cNvPr id="3" name="Content Placeholder 2"/>
          <p:cNvSpPr>
            <a:spLocks noGrp="1"/>
          </p:cNvSpPr>
          <p:nvPr>
            <p:ph idx="1"/>
          </p:nvPr>
        </p:nvSpPr>
        <p:spPr/>
        <p:txBody>
          <a:bodyPr/>
          <a:lstStyle/>
          <a:p>
            <a:r>
              <a:rPr lang="en-US" dirty="0" smtClean="0"/>
              <a:t>Accessibility of Rich Internet Applications</a:t>
            </a:r>
          </a:p>
          <a:p>
            <a:pPr lvl="1"/>
            <a:r>
              <a:rPr lang="en-US" dirty="0" smtClean="0">
                <a:hlinkClick r:id="rId3"/>
              </a:rPr>
              <a:t>http://www.webaim.org/techniques/aria/</a:t>
            </a:r>
            <a:endParaRPr lang="en-US" dirty="0" smtClean="0"/>
          </a:p>
          <a:p>
            <a:r>
              <a:rPr lang="en-US" dirty="0" smtClean="0"/>
              <a:t>WAI-ARIA Overview</a:t>
            </a:r>
          </a:p>
          <a:p>
            <a:pPr lvl="1"/>
            <a:r>
              <a:rPr lang="en-US" dirty="0" smtClean="0">
                <a:hlinkClick r:id="rId4"/>
              </a:rPr>
              <a:t>http://www.w3.org/WAI/intro/aria.php</a:t>
            </a:r>
            <a:endParaRPr lang="en-US" dirty="0" smtClean="0"/>
          </a:p>
          <a:p>
            <a:r>
              <a:rPr lang="en-US" dirty="0" smtClean="0"/>
              <a:t>WAI-ARIA 1.0</a:t>
            </a:r>
          </a:p>
          <a:p>
            <a:pPr lvl="1"/>
            <a:r>
              <a:rPr lang="en-US" dirty="0" smtClean="0">
                <a:hlinkClick r:id="rId5"/>
              </a:rPr>
              <a:t>http://www.w3.org/TR/wai-aria/</a:t>
            </a:r>
            <a:endParaRPr lang="en-US" dirty="0" smtClean="0"/>
          </a:p>
          <a:p>
            <a:r>
              <a:rPr lang="en-US" dirty="0" smtClean="0"/>
              <a:t>WAI-ARIA Primer</a:t>
            </a:r>
          </a:p>
          <a:p>
            <a:pPr lvl="1"/>
            <a:r>
              <a:rPr lang="en-US" dirty="0" smtClean="0">
                <a:hlinkClick r:id="rId6"/>
              </a:rPr>
              <a:t>http://www.w3.org/TR/wai-aria-primer/</a:t>
            </a:r>
            <a:endParaRPr lang="en-US" dirty="0" smtClean="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Rich Internet Applications Accessibility Resources</a:t>
            </a:r>
            <a:endParaRPr lang="en-US" dirty="0"/>
          </a:p>
        </p:txBody>
      </p:sp>
      <p:sp>
        <p:nvSpPr>
          <p:cNvPr id="3" name="Content Placeholder 2"/>
          <p:cNvSpPr>
            <a:spLocks noGrp="1"/>
          </p:cNvSpPr>
          <p:nvPr>
            <p:ph idx="1"/>
          </p:nvPr>
        </p:nvSpPr>
        <p:spPr/>
        <p:txBody>
          <a:bodyPr>
            <a:normAutofit/>
          </a:bodyPr>
          <a:lstStyle/>
          <a:p>
            <a:r>
              <a:rPr lang="en-US" dirty="0"/>
              <a:t>WAI-ARIA Authoring </a:t>
            </a:r>
            <a:r>
              <a:rPr lang="en-US" dirty="0" smtClean="0"/>
              <a:t>Practices</a:t>
            </a:r>
          </a:p>
          <a:p>
            <a:pPr lvl="1"/>
            <a:r>
              <a:rPr lang="en-US" dirty="0" smtClean="0">
                <a:hlinkClick r:id="rId2"/>
              </a:rPr>
              <a:t>http://www.w3.org/TR/wai-aria-practices/</a:t>
            </a:r>
            <a:endParaRPr lang="en-US" dirty="0" smtClean="0"/>
          </a:p>
          <a:p>
            <a:r>
              <a:rPr lang="en-US" dirty="0" smtClean="0"/>
              <a:t>WCAG Techniques</a:t>
            </a:r>
          </a:p>
          <a:p>
            <a:pPr lvl="1"/>
            <a:r>
              <a:rPr lang="en-US" dirty="0" smtClean="0">
                <a:hlinkClick r:id="rId3"/>
              </a:rPr>
              <a:t>http://www.w3.org/TR/WCAG20-TECHS/aria.html</a:t>
            </a:r>
            <a:endParaRPr lang="en-US" dirty="0" smtClean="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Rich Internet Applications Accessibility Resources</a:t>
            </a:r>
            <a:endParaRPr lang="en-US" dirty="0"/>
          </a:p>
        </p:txBody>
      </p:sp>
      <p:sp>
        <p:nvSpPr>
          <p:cNvPr id="3" name="Content Placeholder 2"/>
          <p:cNvSpPr>
            <a:spLocks noGrp="1"/>
          </p:cNvSpPr>
          <p:nvPr>
            <p:ph idx="1"/>
          </p:nvPr>
        </p:nvSpPr>
        <p:spPr/>
        <p:txBody>
          <a:bodyPr>
            <a:normAutofit lnSpcReduction="10000"/>
          </a:bodyPr>
          <a:lstStyle/>
          <a:p>
            <a:r>
              <a:rPr lang="en-US" dirty="0" smtClean="0"/>
              <a:t>Accessible </a:t>
            </a:r>
            <a:r>
              <a:rPr lang="en-US" dirty="0"/>
              <a:t>Web 2.0 Applications with WAI-</a:t>
            </a:r>
            <a:r>
              <a:rPr lang="en-US" dirty="0" smtClean="0"/>
              <a:t>ARIA</a:t>
            </a:r>
          </a:p>
          <a:p>
            <a:pPr lvl="1"/>
            <a:r>
              <a:rPr lang="en-US" dirty="0" smtClean="0">
                <a:hlinkClick r:id="rId2"/>
              </a:rPr>
              <a:t>http://www.alistapart.com/articles/waiaria/</a:t>
            </a:r>
            <a:endParaRPr lang="en-US" dirty="0" smtClean="0"/>
          </a:p>
          <a:p>
            <a:r>
              <a:rPr lang="en-US" dirty="0" smtClean="0"/>
              <a:t>ARIA Resources</a:t>
            </a:r>
          </a:p>
          <a:p>
            <a:pPr lvl="1"/>
            <a:r>
              <a:rPr lang="en-US" dirty="0" smtClean="0">
                <a:hlinkClick r:id="rId3"/>
              </a:rPr>
              <a:t>http://wiki.codetalks.org/wiki/index.php/</a:t>
            </a:r>
            <a:br>
              <a:rPr lang="en-US" dirty="0" smtClean="0">
                <a:hlinkClick r:id="rId3"/>
              </a:rPr>
            </a:br>
            <a:r>
              <a:rPr lang="en-US" dirty="0" err="1" smtClean="0">
                <a:hlinkClick r:id="rId3"/>
              </a:rPr>
              <a:t>ARIA_Resources</a:t>
            </a:r>
            <a:endParaRPr lang="en-US" dirty="0" smtClean="0"/>
          </a:p>
          <a:p>
            <a:r>
              <a:rPr lang="en-US" dirty="0" smtClean="0"/>
              <a:t>Accessible Drag and Drop Using ARIA</a:t>
            </a:r>
          </a:p>
          <a:p>
            <a:pPr lvl="1"/>
            <a:r>
              <a:rPr lang="en-US" dirty="0" smtClean="0">
                <a:hlinkClick r:id="rId4"/>
              </a:rPr>
              <a:t>http://dev.opera.com/articles/view/accessible-drag-and-drop/</a:t>
            </a: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History</a:t>
            </a:r>
            <a:endParaRPr lang="en-US" dirty="0"/>
          </a:p>
        </p:txBody>
      </p:sp>
      <p:sp>
        <p:nvSpPr>
          <p:cNvPr id="5" name="Content Placeholder 4"/>
          <p:cNvSpPr>
            <a:spLocks noGrp="1"/>
          </p:cNvSpPr>
          <p:nvPr>
            <p:ph idx="1"/>
          </p:nvPr>
        </p:nvSpPr>
        <p:spPr/>
        <p:txBody>
          <a:bodyPr>
            <a:normAutofit/>
          </a:bodyPr>
          <a:lstStyle/>
          <a:p>
            <a:r>
              <a:rPr lang="en-US" dirty="0" smtClean="0"/>
              <a:t>1999: W3C issues Web Content Accessibility Guidelines (WCAG) 1.0 as a Recommendation.</a:t>
            </a:r>
          </a:p>
          <a:p>
            <a:r>
              <a:rPr lang="en-US" dirty="0" smtClean="0"/>
              <a:t>2000: U.S. Access Board publishes Section 508 Standards.</a:t>
            </a:r>
          </a:p>
          <a:p>
            <a:r>
              <a:rPr lang="en-US" dirty="0" smtClean="0"/>
              <a:t>2001: Enforcement </a:t>
            </a:r>
            <a:r>
              <a:rPr lang="en-US" dirty="0"/>
              <a:t>provision of</a:t>
            </a:r>
            <a:r>
              <a:rPr lang="en-US" dirty="0" smtClean="0"/>
              <a:t> Section 508 takes effect.</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Ajax Accessibility Resources</a:t>
            </a:r>
            <a:endParaRPr lang="en-US" dirty="0"/>
          </a:p>
        </p:txBody>
      </p:sp>
      <p:sp>
        <p:nvSpPr>
          <p:cNvPr id="3" name="Content Placeholder 2"/>
          <p:cNvSpPr>
            <a:spLocks noGrp="1"/>
          </p:cNvSpPr>
          <p:nvPr>
            <p:ph idx="1"/>
          </p:nvPr>
        </p:nvSpPr>
        <p:spPr/>
        <p:txBody>
          <a:bodyPr/>
          <a:lstStyle/>
          <a:p>
            <a:r>
              <a:rPr lang="en-US" dirty="0" smtClean="0"/>
              <a:t>Accessibility of AJAX Applications</a:t>
            </a:r>
          </a:p>
          <a:p>
            <a:pPr lvl="1"/>
            <a:r>
              <a:rPr lang="en-US" dirty="0" smtClean="0">
                <a:hlinkClick r:id="rId3"/>
              </a:rPr>
              <a:t>http://www.webaim.org/techniques/ajax/</a:t>
            </a:r>
            <a:endParaRPr lang="en-US" dirty="0" smtClean="0"/>
          </a:p>
          <a:p>
            <a:r>
              <a:rPr lang="en-US" dirty="0" err="1" smtClean="0"/>
              <a:t>Hijax</a:t>
            </a:r>
            <a:endParaRPr lang="en-US" dirty="0" smtClean="0"/>
          </a:p>
          <a:p>
            <a:pPr lvl="1"/>
            <a:r>
              <a:rPr lang="en-US" dirty="0" smtClean="0">
                <a:hlinkClick r:id="rId4"/>
              </a:rPr>
              <a:t>http://domscripting.com/blog/display/41</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Flash Accessibility Resources</a:t>
            </a:r>
            <a:endParaRPr lang="en-US" dirty="0"/>
          </a:p>
        </p:txBody>
      </p:sp>
      <p:sp>
        <p:nvSpPr>
          <p:cNvPr id="3" name="Content Placeholder 2"/>
          <p:cNvSpPr>
            <a:spLocks noGrp="1"/>
          </p:cNvSpPr>
          <p:nvPr>
            <p:ph idx="1"/>
          </p:nvPr>
        </p:nvSpPr>
        <p:spPr/>
        <p:txBody>
          <a:bodyPr>
            <a:normAutofit/>
          </a:bodyPr>
          <a:lstStyle/>
          <a:p>
            <a:r>
              <a:rPr lang="en-US" dirty="0" smtClean="0"/>
              <a:t>Creating Accessible Flash Content</a:t>
            </a:r>
          </a:p>
          <a:p>
            <a:pPr lvl="1"/>
            <a:r>
              <a:rPr lang="en-US" dirty="0" smtClean="0">
                <a:hlinkClick r:id="rId3"/>
              </a:rPr>
              <a:t>http://www.webaim.org/techniques/flash/</a:t>
            </a:r>
            <a:endParaRPr lang="en-US" dirty="0" smtClean="0"/>
          </a:p>
          <a:p>
            <a:r>
              <a:rPr lang="en-US" dirty="0" smtClean="0"/>
              <a:t>Adobe Flash Accessibility</a:t>
            </a:r>
          </a:p>
          <a:p>
            <a:pPr lvl="1"/>
            <a:r>
              <a:rPr lang="en-US" dirty="0" smtClean="0">
                <a:hlinkClick r:id="rId4"/>
              </a:rPr>
              <a:t>http://www.adobe.com/accessibility/products/</a:t>
            </a:r>
            <a:br>
              <a:rPr lang="en-US" dirty="0" smtClean="0">
                <a:hlinkClick r:id="rId4"/>
              </a:rPr>
            </a:br>
            <a:r>
              <a:rPr lang="en-US" dirty="0" smtClean="0">
                <a:hlinkClick r:id="rId4"/>
              </a:rPr>
              <a:t>flash/</a:t>
            </a:r>
            <a:endParaRPr lang="en-US" dirty="0" smtClean="0"/>
          </a:p>
          <a:p>
            <a:r>
              <a:rPr lang="en-US" dirty="0" smtClean="0"/>
              <a:t>Creating Accessible Sites in Flash</a:t>
            </a:r>
          </a:p>
          <a:p>
            <a:pPr lvl="1"/>
            <a:r>
              <a:rPr lang="en-US" dirty="0" smtClean="0">
                <a:hlinkClick r:id="rId5"/>
              </a:rPr>
              <a:t>http://www.adobe.com/accessibility/products/</a:t>
            </a:r>
            <a:br>
              <a:rPr lang="en-US" dirty="0" smtClean="0">
                <a:hlinkClick r:id="rId5"/>
              </a:rPr>
            </a:br>
            <a:r>
              <a:rPr lang="en-US" dirty="0" smtClean="0">
                <a:hlinkClick r:id="rId5"/>
              </a:rPr>
              <a:t>flash/tutorial/</a:t>
            </a:r>
            <a:endParaRPr lang="en-US" dirty="0" smtClean="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Flash Accessibility Resources</a:t>
            </a:r>
            <a:endParaRPr lang="en-US" dirty="0"/>
          </a:p>
        </p:txBody>
      </p:sp>
      <p:sp>
        <p:nvSpPr>
          <p:cNvPr id="3" name="Content Placeholder 2"/>
          <p:cNvSpPr>
            <a:spLocks noGrp="1"/>
          </p:cNvSpPr>
          <p:nvPr>
            <p:ph idx="1"/>
          </p:nvPr>
        </p:nvSpPr>
        <p:spPr/>
        <p:txBody>
          <a:bodyPr>
            <a:normAutofit fontScale="92500" lnSpcReduction="10000"/>
          </a:bodyPr>
          <a:lstStyle/>
          <a:p>
            <a:r>
              <a:rPr lang="en-US" dirty="0"/>
              <a:t>Creating an accessible animated presentation in </a:t>
            </a:r>
            <a:r>
              <a:rPr lang="en-US" dirty="0" smtClean="0"/>
              <a:t>Flash</a:t>
            </a:r>
          </a:p>
          <a:p>
            <a:pPr lvl="1"/>
            <a:r>
              <a:rPr lang="en-US" dirty="0" smtClean="0">
                <a:hlinkClick r:id="rId2"/>
              </a:rPr>
              <a:t>http://www.adobe.com/devnet/flash/articles/</a:t>
            </a:r>
            <a:br>
              <a:rPr lang="en-US" dirty="0" smtClean="0">
                <a:hlinkClick r:id="rId2"/>
              </a:rPr>
            </a:br>
            <a:r>
              <a:rPr lang="en-US" dirty="0" smtClean="0">
                <a:hlinkClick r:id="rId2"/>
              </a:rPr>
              <a:t>accessible_animated_preso.html</a:t>
            </a:r>
            <a:endParaRPr lang="en-US" dirty="0" smtClean="0"/>
          </a:p>
          <a:p>
            <a:r>
              <a:rPr lang="en-US" dirty="0" smtClean="0"/>
              <a:t>Adobe Flash Accessibility Design Guidelines</a:t>
            </a:r>
          </a:p>
          <a:p>
            <a:pPr lvl="1"/>
            <a:r>
              <a:rPr lang="en-US" dirty="0" smtClean="0">
                <a:hlinkClick r:id="rId3"/>
              </a:rPr>
              <a:t>http://www.adobe.com/accessibility/products/flash/</a:t>
            </a:r>
            <a:br>
              <a:rPr lang="en-US" dirty="0" smtClean="0">
                <a:hlinkClick r:id="rId3"/>
              </a:rPr>
            </a:br>
            <a:r>
              <a:rPr lang="en-US" dirty="0" smtClean="0">
                <a:hlinkClick r:id="rId3"/>
              </a:rPr>
              <a:t>best_practices.html</a:t>
            </a:r>
            <a:endParaRPr lang="en-US" dirty="0" smtClean="0"/>
          </a:p>
          <a:p>
            <a:r>
              <a:rPr lang="en-US" dirty="0" smtClean="0"/>
              <a:t>Flash Accessibility Requirements and Methods</a:t>
            </a:r>
          </a:p>
          <a:p>
            <a:pPr lvl="1"/>
            <a:r>
              <a:rPr lang="en-US" dirty="0" smtClean="0">
                <a:hlinkClick r:id="rId4"/>
              </a:rPr>
              <a:t>http://www.doodledoo.com/accessibility/</a:t>
            </a:r>
            <a:br>
              <a:rPr lang="en-US" dirty="0" smtClean="0">
                <a:hlinkClick r:id="rId4"/>
              </a:rPr>
            </a:br>
            <a:r>
              <a:rPr lang="en-US" dirty="0" smtClean="0">
                <a:hlinkClick r:id="rId4"/>
              </a:rPr>
              <a:t>FARM_v2_0.pdf</a:t>
            </a:r>
            <a:endParaRPr lang="en-US" dirty="0" smtClean="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Flash Accessibility Resources</a:t>
            </a:r>
            <a:endParaRPr lang="en-US" dirty="0"/>
          </a:p>
        </p:txBody>
      </p:sp>
      <p:sp>
        <p:nvSpPr>
          <p:cNvPr id="3" name="Content Placeholder 2"/>
          <p:cNvSpPr>
            <a:spLocks noGrp="1"/>
          </p:cNvSpPr>
          <p:nvPr>
            <p:ph idx="1"/>
          </p:nvPr>
        </p:nvSpPr>
        <p:spPr/>
        <p:txBody>
          <a:bodyPr>
            <a:normAutofit/>
          </a:bodyPr>
          <a:lstStyle/>
          <a:p>
            <a:r>
              <a:rPr lang="en-US" dirty="0" smtClean="0"/>
              <a:t>Flash Accessibility Tips</a:t>
            </a:r>
          </a:p>
          <a:p>
            <a:pPr lvl="1"/>
            <a:r>
              <a:rPr lang="en-US" dirty="0" smtClean="0">
                <a:hlinkClick r:id="rId2"/>
              </a:rPr>
              <a:t>http://doodledoo.com/blog/?cat=5</a:t>
            </a:r>
            <a:endParaRPr lang="en-US" dirty="0" smtClean="0"/>
          </a:p>
          <a:p>
            <a:r>
              <a:rPr lang="en-US" dirty="0" err="1" smtClean="0"/>
              <a:t>DoodleDoo</a:t>
            </a:r>
            <a:endParaRPr lang="en-US" dirty="0" smtClean="0"/>
          </a:p>
          <a:p>
            <a:pPr lvl="1"/>
            <a:r>
              <a:rPr lang="en-US" dirty="0" smtClean="0">
                <a:hlinkClick r:id="rId3"/>
              </a:rPr>
              <a:t>http://www.doodledoo.com/accessibility.htm</a:t>
            </a:r>
            <a:endParaRPr lang="en-US" dirty="0" smtClean="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Silverlight</a:t>
            </a:r>
            <a:r>
              <a:rPr lang="en-US" dirty="0" smtClean="0"/>
              <a:t> Accessibility Resource</a:t>
            </a:r>
            <a:endParaRPr lang="en-US" dirty="0"/>
          </a:p>
        </p:txBody>
      </p:sp>
      <p:sp>
        <p:nvSpPr>
          <p:cNvPr id="3" name="Content Placeholder 2"/>
          <p:cNvSpPr>
            <a:spLocks noGrp="1"/>
          </p:cNvSpPr>
          <p:nvPr>
            <p:ph idx="1"/>
          </p:nvPr>
        </p:nvSpPr>
        <p:spPr/>
        <p:txBody>
          <a:bodyPr/>
          <a:lstStyle/>
          <a:p>
            <a:r>
              <a:rPr lang="en-US" dirty="0" err="1" smtClean="0"/>
              <a:t>Silverlight</a:t>
            </a:r>
            <a:r>
              <a:rPr lang="en-US" dirty="0" smtClean="0"/>
              <a:t> Accessibility Overview	</a:t>
            </a:r>
          </a:p>
          <a:p>
            <a:pPr lvl="1"/>
            <a:r>
              <a:rPr lang="en-US" dirty="0" smtClean="0">
                <a:hlinkClick r:id="rId3"/>
              </a:rPr>
              <a:t>http://msdn.microsoft.com/</a:t>
            </a:r>
            <a:br>
              <a:rPr lang="en-US" dirty="0" smtClean="0">
                <a:hlinkClick r:id="rId3"/>
              </a:rPr>
            </a:br>
            <a:r>
              <a:rPr lang="en-US" dirty="0" smtClean="0">
                <a:hlinkClick r:id="rId3"/>
              </a:rPr>
              <a:t>en-us/library/cc707824(VS.95).aspx</a:t>
            </a: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PDF Accessibility Resources</a:t>
            </a:r>
            <a:endParaRPr lang="en-US" dirty="0"/>
          </a:p>
        </p:txBody>
      </p:sp>
      <p:sp>
        <p:nvSpPr>
          <p:cNvPr id="3" name="Content Placeholder 2"/>
          <p:cNvSpPr>
            <a:spLocks noGrp="1"/>
          </p:cNvSpPr>
          <p:nvPr>
            <p:ph idx="1"/>
          </p:nvPr>
        </p:nvSpPr>
        <p:spPr/>
        <p:txBody>
          <a:bodyPr>
            <a:normAutofit lnSpcReduction="10000"/>
          </a:bodyPr>
          <a:lstStyle/>
          <a:p>
            <a:r>
              <a:rPr lang="en-US" dirty="0" smtClean="0"/>
              <a:t>PDF Accessibility</a:t>
            </a:r>
          </a:p>
          <a:p>
            <a:pPr lvl="1"/>
            <a:r>
              <a:rPr lang="en-US" dirty="0" smtClean="0">
                <a:hlinkClick r:id="rId3"/>
              </a:rPr>
              <a:t>http://www.webaim.org/techniques/acrobat/</a:t>
            </a:r>
            <a:endParaRPr lang="en-US" dirty="0" smtClean="0"/>
          </a:p>
          <a:p>
            <a:r>
              <a:rPr lang="en-US" dirty="0" smtClean="0"/>
              <a:t>Adobe Acrobat Pro Accessibility Guide: Best Practices for Accessibility</a:t>
            </a:r>
          </a:p>
          <a:p>
            <a:pPr lvl="1"/>
            <a:r>
              <a:rPr lang="en-US" dirty="0" smtClean="0">
                <a:hlinkClick r:id="rId4"/>
              </a:rPr>
              <a:t>http://www.adobe.com/accessibility/products/</a:t>
            </a:r>
            <a:br>
              <a:rPr lang="en-US" dirty="0" smtClean="0">
                <a:hlinkClick r:id="rId4"/>
              </a:rPr>
            </a:br>
            <a:r>
              <a:rPr lang="en-US" dirty="0" smtClean="0">
                <a:hlinkClick r:id="rId4"/>
              </a:rPr>
              <a:t>acrobat/</a:t>
            </a:r>
            <a:r>
              <a:rPr lang="en-US" dirty="0" err="1" smtClean="0">
                <a:hlinkClick r:id="rId4"/>
              </a:rPr>
              <a:t>pdf</a:t>
            </a:r>
            <a:r>
              <a:rPr lang="en-US" dirty="0" smtClean="0">
                <a:hlinkClick r:id="rId4"/>
              </a:rPr>
              <a:t>/A9-access-best-practices.pdf</a:t>
            </a:r>
            <a:endParaRPr lang="en-US" dirty="0" smtClean="0"/>
          </a:p>
          <a:p>
            <a:r>
              <a:rPr lang="en-US" dirty="0"/>
              <a:t>Facts and Opinions About PDF </a:t>
            </a:r>
            <a:r>
              <a:rPr lang="en-US" dirty="0" smtClean="0"/>
              <a:t>Accessibility</a:t>
            </a:r>
          </a:p>
          <a:p>
            <a:pPr lvl="1"/>
            <a:r>
              <a:rPr lang="en-US" dirty="0" smtClean="0">
                <a:hlinkClick r:id="rId5"/>
              </a:rPr>
              <a:t>http://www.alistapart.com/articles/</a:t>
            </a:r>
            <a:br>
              <a:rPr lang="en-US" dirty="0" smtClean="0">
                <a:hlinkClick r:id="rId5"/>
              </a:rPr>
            </a:br>
            <a:r>
              <a:rPr lang="en-US" dirty="0" err="1" smtClean="0">
                <a:hlinkClick r:id="rId5"/>
              </a:rPr>
              <a:t>pdf_accessibility</a:t>
            </a:r>
            <a:endParaRPr lang="en-US" dirty="0" smtClean="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PDF Accessibility Resources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Creating accessible PDFs from Word 2007</a:t>
            </a:r>
          </a:p>
          <a:p>
            <a:pPr lvl="1"/>
            <a:r>
              <a:rPr lang="en-US" dirty="0" smtClean="0">
                <a:hlinkClick r:id="rId2"/>
              </a:rPr>
              <a:t>http://www.abilitynet.org.uk/webarticle87</a:t>
            </a:r>
            <a:endParaRPr lang="en-US" dirty="0" smtClean="0"/>
          </a:p>
          <a:p>
            <a:r>
              <a:rPr lang="en-US" dirty="0" smtClean="0"/>
              <a:t>Adobe Acrobat Pro</a:t>
            </a:r>
          </a:p>
          <a:p>
            <a:pPr lvl="1"/>
            <a:r>
              <a:rPr lang="en-US" dirty="0" smtClean="0">
                <a:hlinkClick r:id="rId3"/>
              </a:rPr>
              <a:t>http://www.adobe.com/products/acrobatpro/</a:t>
            </a:r>
            <a:endParaRPr lang="en-US" dirty="0" smtClean="0"/>
          </a:p>
          <a:p>
            <a:r>
              <a:rPr lang="en-US" dirty="0" err="1" smtClean="0"/>
              <a:t>NetCentric</a:t>
            </a:r>
            <a:r>
              <a:rPr lang="en-US" dirty="0" smtClean="0"/>
              <a:t> </a:t>
            </a:r>
            <a:r>
              <a:rPr lang="en-US" dirty="0" err="1" smtClean="0"/>
              <a:t>CommonLook</a:t>
            </a:r>
            <a:r>
              <a:rPr lang="en-US" dirty="0" smtClean="0"/>
              <a:t> for Adobe Acrobat</a:t>
            </a:r>
          </a:p>
          <a:p>
            <a:pPr lvl="1"/>
            <a:r>
              <a:rPr lang="en-US" dirty="0" smtClean="0">
                <a:hlinkClick r:id="rId4"/>
              </a:rPr>
              <a:t>http://www.net-centric.com/products/</a:t>
            </a:r>
            <a:br>
              <a:rPr lang="en-US" dirty="0" smtClean="0">
                <a:hlinkClick r:id="rId4"/>
              </a:rPr>
            </a:br>
            <a:r>
              <a:rPr lang="en-US" dirty="0" smtClean="0">
                <a:hlinkClick r:id="rId4"/>
              </a:rPr>
              <a:t>cl_s508_adobe.aspx</a:t>
            </a:r>
            <a:endParaRPr lang="en-US" dirty="0" smtClean="0"/>
          </a:p>
          <a:p>
            <a:r>
              <a:rPr lang="en-US" dirty="0" err="1" smtClean="0"/>
              <a:t>NetCentric</a:t>
            </a:r>
            <a:r>
              <a:rPr lang="en-US" dirty="0" smtClean="0"/>
              <a:t> PDF Accessibility Wizard (PAW) for Microsoft Office</a:t>
            </a:r>
          </a:p>
          <a:p>
            <a:pPr lvl="1"/>
            <a:r>
              <a:rPr lang="en-US" dirty="0" smtClean="0">
                <a:hlinkClick r:id="rId5"/>
              </a:rPr>
              <a:t>http://www.net-centric.com/products/PAW.aspx</a:t>
            </a: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Captioning Resources</a:t>
            </a:r>
            <a:endParaRPr lang="en-US" dirty="0"/>
          </a:p>
        </p:txBody>
      </p:sp>
      <p:sp>
        <p:nvSpPr>
          <p:cNvPr id="3" name="Content Placeholder 2"/>
          <p:cNvSpPr>
            <a:spLocks noGrp="1"/>
          </p:cNvSpPr>
          <p:nvPr>
            <p:ph idx="1"/>
          </p:nvPr>
        </p:nvSpPr>
        <p:spPr/>
        <p:txBody>
          <a:bodyPr>
            <a:normAutofit fontScale="70000" lnSpcReduction="20000"/>
          </a:bodyPr>
          <a:lstStyle/>
          <a:p>
            <a:r>
              <a:rPr lang="en-US" smtClean="0"/>
              <a:t>Best Practices in Online Captioning</a:t>
            </a:r>
          </a:p>
          <a:p>
            <a:pPr lvl="1"/>
            <a:r>
              <a:rPr lang="en-US" smtClean="0">
                <a:hlinkClick r:id="rId3"/>
              </a:rPr>
              <a:t>http://joeclark.org/access/captioning/bpoc/</a:t>
            </a:r>
            <a:endParaRPr lang="en-US" smtClean="0"/>
          </a:p>
          <a:p>
            <a:r>
              <a:rPr lang="en-US" smtClean="0"/>
              <a:t>Web Captioning Overview</a:t>
            </a:r>
          </a:p>
          <a:p>
            <a:pPr lvl="1"/>
            <a:r>
              <a:rPr lang="en-US" smtClean="0">
                <a:hlinkClick r:id="rId4"/>
              </a:rPr>
              <a:t>http://www.webaim.org/techniques/captions/</a:t>
            </a:r>
            <a:endParaRPr lang="en-US" smtClean="0"/>
          </a:p>
          <a:p>
            <a:r>
              <a:rPr lang="en-US" smtClean="0"/>
              <a:t>W3C Multimedia Accessibility FAQ</a:t>
            </a:r>
          </a:p>
          <a:p>
            <a:pPr lvl="1"/>
            <a:r>
              <a:rPr lang="en-US" smtClean="0">
                <a:hlinkClick r:id="rId5"/>
              </a:rPr>
              <a:t>http://www.w3.org/2008/06/video-notes</a:t>
            </a:r>
            <a:endParaRPr lang="en-US" smtClean="0"/>
          </a:p>
          <a:p>
            <a:r>
              <a:rPr lang="en-US" smtClean="0"/>
              <a:t>Caption It Yourself</a:t>
            </a:r>
          </a:p>
          <a:p>
            <a:pPr lvl="1"/>
            <a:r>
              <a:rPr lang="en-US" smtClean="0">
                <a:hlinkClick r:id="rId6"/>
              </a:rPr>
              <a:t>http://www.dcmp.org/ciy/</a:t>
            </a:r>
            <a:endParaRPr lang="en-US" smtClean="0"/>
          </a:p>
          <a:p>
            <a:r>
              <a:rPr lang="en-US" smtClean="0"/>
              <a:t>Accessible Digital Media Guidelines</a:t>
            </a:r>
          </a:p>
          <a:p>
            <a:pPr lvl="1"/>
            <a:r>
              <a:rPr lang="en-US" smtClean="0">
                <a:hlinkClick r:id="rId7"/>
              </a:rPr>
              <a:t>http://ncam.wgbh.org/invent_build/web_multimedia/accessible-digital-media-guide</a:t>
            </a:r>
            <a:endParaRPr lang="en-US" smtClean="0"/>
          </a:p>
          <a:p>
            <a:r>
              <a:rPr lang="en-US" smtClean="0"/>
              <a:t>Captioning Key</a:t>
            </a:r>
          </a:p>
          <a:p>
            <a:pPr lvl="1"/>
            <a:r>
              <a:rPr lang="en-US" smtClean="0">
                <a:hlinkClick r:id="rId8"/>
              </a:rPr>
              <a:t>http://www.captioningkey.org/index.html</a:t>
            </a:r>
            <a:endParaRPr lang="en-US" dirty="0" smtClean="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Captioning Resources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Accessible HTML5 Video with </a:t>
            </a:r>
            <a:r>
              <a:rPr lang="en-US" dirty="0" err="1" smtClean="0"/>
              <a:t>JavaScripted</a:t>
            </a:r>
            <a:r>
              <a:rPr lang="en-US" dirty="0" smtClean="0"/>
              <a:t> captions</a:t>
            </a:r>
          </a:p>
          <a:p>
            <a:pPr lvl="1"/>
            <a:r>
              <a:rPr lang="en-US" dirty="0" smtClean="0">
                <a:hlinkClick r:id="rId2"/>
              </a:rPr>
              <a:t>http://dev.opera.com/articles/view/accessible-html5-video-with-javascripted-captions/</a:t>
            </a:r>
            <a:endParaRPr lang="en-US" dirty="0" smtClean="0"/>
          </a:p>
          <a:p>
            <a:r>
              <a:rPr lang="en-US" dirty="0" smtClean="0"/>
              <a:t>Media Access Generator (</a:t>
            </a:r>
            <a:r>
              <a:rPr lang="en-US" dirty="0" err="1" smtClean="0"/>
              <a:t>MAGpie</a:t>
            </a:r>
            <a:r>
              <a:rPr lang="en-US" dirty="0" smtClean="0"/>
              <a:t>)</a:t>
            </a:r>
          </a:p>
          <a:p>
            <a:pPr lvl="1"/>
            <a:r>
              <a:rPr lang="en-US" dirty="0" smtClean="0">
                <a:hlinkClick r:id="rId3"/>
              </a:rPr>
              <a:t>http://ncam.wgbh.org/invent_build/web_multimedia/tools-guidelines/</a:t>
            </a:r>
            <a:br>
              <a:rPr lang="en-US" dirty="0" smtClean="0">
                <a:hlinkClick r:id="rId3"/>
              </a:rPr>
            </a:br>
            <a:r>
              <a:rPr lang="en-US" dirty="0" smtClean="0">
                <a:hlinkClick r:id="rId3"/>
              </a:rPr>
              <a:t>magpie</a:t>
            </a:r>
            <a:endParaRPr lang="en-US" dirty="0" smtClean="0"/>
          </a:p>
          <a:p>
            <a:r>
              <a:rPr lang="en-US" dirty="0" err="1" smtClean="0"/>
              <a:t>CCforFlash</a:t>
            </a:r>
            <a:endParaRPr lang="en-US" dirty="0" smtClean="0"/>
          </a:p>
          <a:p>
            <a:pPr lvl="1"/>
            <a:r>
              <a:rPr lang="en-US" dirty="0" smtClean="0">
                <a:hlinkClick r:id="rId4"/>
              </a:rPr>
              <a:t>http://ncam.wgbh.org/invent_build/web_multimedia/tools-guidelines/</a:t>
            </a:r>
            <a:br>
              <a:rPr lang="en-US" dirty="0" smtClean="0">
                <a:hlinkClick r:id="rId4"/>
              </a:rPr>
            </a:br>
            <a:r>
              <a:rPr lang="en-US" dirty="0" err="1" smtClean="0">
                <a:hlinkClick r:id="rId4"/>
              </a:rPr>
              <a:t>ccforflash</a:t>
            </a:r>
            <a:endParaRPr lang="en-US" dirty="0" smtClean="0"/>
          </a:p>
          <a:p>
            <a:r>
              <a:rPr lang="en-US" dirty="0" smtClean="0"/>
              <a:t>YouTube Adding / Editing captions</a:t>
            </a:r>
          </a:p>
          <a:p>
            <a:pPr lvl="1"/>
            <a:r>
              <a:rPr lang="en-US" dirty="0" smtClean="0">
                <a:hlinkClick r:id="rId5"/>
              </a:rPr>
              <a:t>http://www.google.com/support/youtube/bin/answer.py?answer=100077</a:t>
            </a:r>
            <a:endParaRPr lang="en-US" dirty="0" smtClean="0"/>
          </a:p>
          <a:p>
            <a:r>
              <a:rPr lang="en-US" dirty="0" smtClean="0"/>
              <a:t>YouTube Help with captions</a:t>
            </a:r>
          </a:p>
          <a:p>
            <a:pPr lvl="1"/>
            <a:r>
              <a:rPr lang="en-US" dirty="0" smtClean="0">
                <a:hlinkClick r:id="rId6"/>
              </a:rPr>
              <a:t>http://help.youtube.com/support/youtube/bin/answer.py?answer=100076</a:t>
            </a:r>
          </a:p>
          <a:p>
            <a:r>
              <a:rPr lang="en-US" dirty="0" err="1" smtClean="0"/>
              <a:t>OverStream</a:t>
            </a:r>
            <a:endParaRPr lang="en-US" dirty="0" smtClean="0"/>
          </a:p>
          <a:p>
            <a:pPr lvl="1"/>
            <a:r>
              <a:rPr lang="en-US" dirty="0" smtClean="0">
                <a:hlinkClick r:id="rId7"/>
              </a:rPr>
              <a:t>http://www.overstream.net/</a:t>
            </a:r>
            <a:endParaRPr lang="en-US" dirty="0" smtClean="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Captioning Resources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Caption Solutions</a:t>
            </a:r>
          </a:p>
          <a:p>
            <a:pPr lvl="1"/>
            <a:r>
              <a:rPr lang="en-US" dirty="0" smtClean="0">
                <a:hlinkClick r:id="rId2"/>
              </a:rPr>
              <a:t>http://captionsolutions.com/</a:t>
            </a:r>
            <a:endParaRPr lang="en-US" dirty="0" smtClean="0"/>
          </a:p>
          <a:p>
            <a:r>
              <a:rPr lang="en-US" dirty="0" smtClean="0"/>
              <a:t>20/20 Captioning</a:t>
            </a:r>
          </a:p>
          <a:p>
            <a:pPr lvl="1"/>
            <a:r>
              <a:rPr lang="en-US" dirty="0" smtClean="0">
                <a:hlinkClick r:id="rId3"/>
              </a:rPr>
              <a:t>http://www.2020captioning.com/</a:t>
            </a:r>
            <a:endParaRPr lang="en-US" dirty="0" smtClean="0"/>
          </a:p>
          <a:p>
            <a:r>
              <a:rPr lang="en-US" dirty="0" smtClean="0"/>
              <a:t>DCMP Approved Captioning Service Vendors</a:t>
            </a:r>
          </a:p>
          <a:p>
            <a:pPr lvl="1"/>
            <a:r>
              <a:rPr lang="en-US" dirty="0" smtClean="0">
                <a:hlinkClick r:id="rId4"/>
              </a:rPr>
              <a:t>http://www.dcmp.org/caai/nadh11.pdf</a:t>
            </a:r>
            <a:endParaRPr lang="en-US" dirty="0" smtClean="0"/>
          </a:p>
          <a:p>
            <a:r>
              <a:rPr lang="en-US" dirty="0" smtClean="0"/>
              <a:t>Multimedia</a:t>
            </a:r>
          </a:p>
          <a:p>
            <a:pPr lvl="1"/>
            <a:r>
              <a:rPr lang="en-US" dirty="0" smtClean="0">
                <a:hlinkClick r:id="rId5"/>
              </a:rPr>
              <a:t>http://joeclark.org/book/sashay/serialization/</a:t>
            </a:r>
            <a:br>
              <a:rPr lang="en-US" dirty="0" smtClean="0">
                <a:hlinkClick r:id="rId5"/>
              </a:rPr>
            </a:br>
            <a:r>
              <a:rPr lang="en-US" dirty="0" smtClean="0">
                <a:hlinkClick r:id="rId5"/>
              </a:rPr>
              <a:t>Chapter13.html</a:t>
            </a:r>
            <a:endParaRPr lang="en-US" dirty="0" smtClean="0"/>
          </a:p>
          <a:p>
            <a:r>
              <a:rPr lang="en-US" dirty="0"/>
              <a:t>This is How the Web Gets </a:t>
            </a:r>
            <a:r>
              <a:rPr lang="en-US" dirty="0" smtClean="0"/>
              <a:t>Regulated</a:t>
            </a:r>
          </a:p>
          <a:p>
            <a:pPr lvl="1"/>
            <a:r>
              <a:rPr lang="en-US" dirty="0" smtClean="0">
                <a:hlinkClick r:id="rId6"/>
              </a:rPr>
              <a:t>http://www.alistapart.com/articles/</a:t>
            </a:r>
            <a:br>
              <a:rPr lang="en-US" dirty="0" smtClean="0">
                <a:hlinkClick r:id="rId6"/>
              </a:rPr>
            </a:br>
            <a:r>
              <a:rPr lang="en-US" dirty="0" err="1" smtClean="0">
                <a:hlinkClick r:id="rId6"/>
              </a:rPr>
              <a:t>thisishowthewebgetsregulated</a:t>
            </a:r>
            <a:r>
              <a:rPr lang="en-US" dirty="0" smtClean="0">
                <a:hlinkClick r:id="rId6"/>
              </a:rPr>
              <a:t>/</a:t>
            </a: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2008: UN Convention </a:t>
            </a:r>
            <a:r>
              <a:rPr lang="en-US" dirty="0"/>
              <a:t>on the Rights of Persons with </a:t>
            </a:r>
            <a:r>
              <a:rPr lang="en-US" dirty="0" smtClean="0"/>
              <a:t>Disabilities (CRPD) explicitly identifies accessibility to ICT as a basic human right.</a:t>
            </a:r>
          </a:p>
          <a:p>
            <a:r>
              <a:rPr lang="en-US" dirty="0" smtClean="0"/>
              <a:t>2009: U.S. signs CRPD.</a:t>
            </a:r>
          </a:p>
          <a:p>
            <a:r>
              <a:rPr lang="en-US" dirty="0" smtClean="0"/>
              <a:t>2010: </a:t>
            </a:r>
            <a:r>
              <a:rPr lang="en-US" dirty="0"/>
              <a:t>U.S. House Judiciary Subcommittee on the Constitution, Civil Rights and Civil Liberties </a:t>
            </a:r>
            <a:r>
              <a:rPr lang="en-US" dirty="0" smtClean="0"/>
              <a:t>holds </a:t>
            </a:r>
            <a:r>
              <a:rPr lang="en-US" dirty="0"/>
              <a:t>an oversight hearing on “Achieving the Promise of the Americans with Disabilities Act in the Digital Age – Current Issues, Challenges, and Opportunities</a:t>
            </a:r>
            <a:r>
              <a:rPr lang="en-US" dirty="0" smtClean="0"/>
              <a:t>.”</a:t>
            </a:r>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Current Status</a:t>
            </a:r>
            <a:endParaRPr lang="en-US" dirty="0"/>
          </a:p>
        </p:txBody>
      </p:sp>
      <p:sp>
        <p:nvSpPr>
          <p:cNvPr id="5" name="Text Placeholder 4"/>
          <p:cNvSpPr>
            <a:spLocks noGrp="1"/>
          </p:cNvSpPr>
          <p:nvPr>
            <p:ph type="body" idx="1"/>
          </p:nvPr>
        </p:nvSpPr>
        <p:spPr/>
        <p:txBody>
          <a:bodyPr/>
          <a:lstStyle/>
          <a:p>
            <a:endParaRPr lang="en-US"/>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ITEC Policy 1210, Revision 2</a:t>
            </a:r>
            <a:endParaRPr lang="en-US" dirty="0"/>
          </a:p>
        </p:txBody>
      </p:sp>
      <p:sp>
        <p:nvSpPr>
          <p:cNvPr id="5" name="Content Placeholder 4"/>
          <p:cNvSpPr>
            <a:spLocks noGrp="1"/>
          </p:cNvSpPr>
          <p:nvPr>
            <p:ph idx="1"/>
          </p:nvPr>
        </p:nvSpPr>
        <p:spPr/>
        <p:txBody>
          <a:bodyPr>
            <a:normAutofit fontScale="92500" lnSpcReduction="20000"/>
          </a:bodyPr>
          <a:lstStyle/>
          <a:p>
            <a:r>
              <a:rPr lang="en-US" dirty="0" smtClean="0">
                <a:hlinkClick r:id="rId2"/>
              </a:rPr>
              <a:t>http://da.ks.gov/itec/documents/</a:t>
            </a:r>
            <a:br>
              <a:rPr lang="en-US" dirty="0" smtClean="0">
                <a:hlinkClick r:id="rId2"/>
              </a:rPr>
            </a:br>
            <a:r>
              <a:rPr lang="en-US" dirty="0" smtClean="0">
                <a:hlinkClick r:id="rId2"/>
              </a:rPr>
              <a:t>itecitpolicy1210.htm</a:t>
            </a:r>
            <a:endParaRPr lang="en-US" dirty="0" smtClean="0"/>
          </a:p>
          <a:p>
            <a:r>
              <a:rPr lang="en-US" dirty="0" smtClean="0"/>
              <a:t>ITEC Policy 1210 requires:</a:t>
            </a:r>
          </a:p>
          <a:p>
            <a:pPr lvl="1"/>
            <a:r>
              <a:rPr lang="en-US" dirty="0" smtClean="0"/>
              <a:t>Level AA conformance with WCAG</a:t>
            </a:r>
          </a:p>
          <a:p>
            <a:pPr lvl="1"/>
            <a:r>
              <a:rPr lang="en-US" dirty="0" smtClean="0"/>
              <a:t>Conformance with the Section 508 Web Standards</a:t>
            </a:r>
          </a:p>
          <a:p>
            <a:r>
              <a:rPr lang="en-US" dirty="0" smtClean="0"/>
              <a:t>ITEC Policy 1210 was last updated April 23, 2009.</a:t>
            </a:r>
          </a:p>
          <a:p>
            <a:r>
              <a:rPr lang="en-US" dirty="0" smtClean="0"/>
              <a:t>The main change of this revision was to update the WCAG conformance requirement from WCAG 1.0 to WCAG 2.0.</a:t>
            </a:r>
          </a:p>
          <a:p>
            <a:pPr lvl="1"/>
            <a:r>
              <a:rPr lang="en-US" dirty="0" smtClean="0"/>
              <a:t>WCAG 2.0 was released December 11, 2008.</a:t>
            </a:r>
          </a:p>
          <a:p>
            <a:endParaRPr lang="en-US"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5657" name="Rectangle 9"/>
          <p:cNvSpPr>
            <a:spLocks noGrp="1" noChangeArrowheads="1"/>
          </p:cNvSpPr>
          <p:nvPr>
            <p:ph type="title"/>
          </p:nvPr>
        </p:nvSpPr>
        <p:spPr/>
        <p:txBody>
          <a:bodyPr>
            <a:normAutofit/>
          </a:bodyPr>
          <a:lstStyle/>
          <a:p>
            <a:r>
              <a:rPr lang="en-US" dirty="0" smtClean="0"/>
              <a:t>What’s New in WCAG 2.0</a:t>
            </a:r>
            <a:endParaRPr lang="en-US" dirty="0"/>
          </a:p>
        </p:txBody>
      </p:sp>
      <p:sp>
        <p:nvSpPr>
          <p:cNvPr id="795658" name="Rectangle 10"/>
          <p:cNvSpPr>
            <a:spLocks noGrp="1" noChangeArrowheads="1"/>
          </p:cNvSpPr>
          <p:nvPr>
            <p:ph idx="1"/>
          </p:nvPr>
        </p:nvSpPr>
        <p:spPr/>
        <p:txBody>
          <a:bodyPr>
            <a:normAutofit/>
          </a:bodyPr>
          <a:lstStyle/>
          <a:p>
            <a:r>
              <a:rPr lang="en-US" sz="2800" dirty="0" smtClean="0"/>
              <a:t>Reorganized</a:t>
            </a:r>
          </a:p>
          <a:p>
            <a:r>
              <a:rPr lang="en-US" sz="2800" dirty="0" smtClean="0"/>
              <a:t>Modernized material</a:t>
            </a:r>
          </a:p>
          <a:p>
            <a:r>
              <a:rPr lang="en-US" sz="2800" dirty="0" smtClean="0"/>
              <a:t>Items generalized to apply more broadly to different types of web technologies</a:t>
            </a:r>
          </a:p>
          <a:p>
            <a:pPr lvl="1"/>
            <a:r>
              <a:rPr lang="en-US" sz="2800" dirty="0"/>
              <a:t>current, future, non-W3C</a:t>
            </a:r>
          </a:p>
          <a:p>
            <a:r>
              <a:rPr lang="en-US" sz="2800" dirty="0"/>
              <a:t>Clearer criteria, more precisely testable</a:t>
            </a:r>
          </a:p>
          <a:p>
            <a:r>
              <a:rPr lang="en-US" sz="2800" dirty="0"/>
              <a:t>Adaptable, flexible for different </a:t>
            </a:r>
            <a:r>
              <a:rPr lang="en-US" sz="2800" dirty="0" smtClean="0"/>
              <a:t>situations</a:t>
            </a:r>
          </a:p>
          <a:p>
            <a:r>
              <a:rPr lang="en-US" sz="2800" dirty="0"/>
              <a:t>Extensive supporting materials,</a:t>
            </a:r>
            <a:br>
              <a:rPr lang="en-US" sz="2800" dirty="0"/>
            </a:br>
            <a:r>
              <a:rPr lang="en-US" sz="2800" dirty="0"/>
              <a:t>practical implementation guidance</a:t>
            </a:r>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Changes in Requirements</a:t>
            </a:r>
            <a:endParaRPr lang="en-US" dirty="0"/>
          </a:p>
        </p:txBody>
      </p:sp>
      <p:sp>
        <p:nvSpPr>
          <p:cNvPr id="36865" name="Content Placeholder 2"/>
          <p:cNvSpPr>
            <a:spLocks noGrp="1"/>
          </p:cNvSpPr>
          <p:nvPr>
            <p:ph idx="1"/>
          </p:nvPr>
        </p:nvSpPr>
        <p:spPr/>
        <p:txBody>
          <a:bodyPr>
            <a:normAutofit lnSpcReduction="10000"/>
          </a:bodyPr>
          <a:lstStyle/>
          <a:p>
            <a:r>
              <a:rPr lang="en-US" dirty="0" smtClean="0"/>
              <a:t>Most websites that conform to WCAG 1.0 will not require significant changes in order to conform to WCAG 2.0, and some may not need any changes.</a:t>
            </a:r>
          </a:p>
          <a:p>
            <a:r>
              <a:rPr lang="en-US" dirty="0" smtClean="0"/>
              <a:t>Most new guidelines map to previously existing guidelines</a:t>
            </a:r>
          </a:p>
          <a:p>
            <a:r>
              <a:rPr lang="en-US" dirty="0" smtClean="0"/>
              <a:t>Comparison table from W3C:</a:t>
            </a:r>
            <a:br>
              <a:rPr lang="en-US" dirty="0" smtClean="0"/>
            </a:br>
            <a:r>
              <a:rPr lang="en-US" dirty="0" smtClean="0">
                <a:hlinkClick r:id="rId3"/>
              </a:rPr>
              <a:t>http://www.w3.org/WAI/WCAG20/</a:t>
            </a:r>
            <a:br>
              <a:rPr lang="en-US" dirty="0" smtClean="0">
                <a:hlinkClick r:id="rId3"/>
              </a:rPr>
            </a:br>
            <a:r>
              <a:rPr lang="en-US" dirty="0" smtClean="0">
                <a:hlinkClick r:id="rId3"/>
              </a:rPr>
              <a:t>from10/comparison/</a:t>
            </a:r>
            <a:endParaRPr lang="en-US" dirty="0" smtClean="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Captions</a:t>
            </a:r>
            <a:endParaRPr lang="en-US" dirty="0"/>
          </a:p>
        </p:txBody>
      </p:sp>
      <p:sp>
        <p:nvSpPr>
          <p:cNvPr id="37890" name="Content Placeholder 2"/>
          <p:cNvSpPr>
            <a:spLocks noGrp="1"/>
          </p:cNvSpPr>
          <p:nvPr>
            <p:ph idx="1"/>
          </p:nvPr>
        </p:nvSpPr>
        <p:spPr>
          <a:xfrm>
            <a:off x="228600" y="1600200"/>
            <a:ext cx="8763000" cy="4953000"/>
          </a:xfrm>
        </p:spPr>
        <p:txBody>
          <a:bodyPr/>
          <a:lstStyle/>
          <a:p>
            <a:pPr marL="285750" indent="0" eaLnBrk="1" hangingPunct="1">
              <a:buFont typeface="Arial" charset="0"/>
              <a:buNone/>
            </a:pPr>
            <a:r>
              <a:rPr lang="en-US" sz="2800" dirty="0" smtClean="0"/>
              <a:t>One requirement for multimedia that is not new, but has been strengthened:</a:t>
            </a:r>
          </a:p>
          <a:p>
            <a:pPr marL="285750" indent="0" eaLnBrk="1" hangingPunct="1"/>
            <a:endParaRPr lang="en-US" sz="3000" dirty="0" smtClean="0"/>
          </a:p>
          <a:p>
            <a:pPr marL="285750" indent="0" eaLnBrk="1" hangingPunct="1"/>
            <a:endParaRPr lang="en-US" sz="3000" dirty="0" smtClean="0"/>
          </a:p>
          <a:p>
            <a:pPr marL="285750" indent="0" eaLnBrk="1" hangingPunct="1"/>
            <a:endParaRPr lang="en-US" sz="3000" dirty="0" smtClean="0"/>
          </a:p>
          <a:p>
            <a:pPr marL="285750" indent="0" eaLnBrk="1" hangingPunct="1"/>
            <a:endParaRPr lang="en-US" sz="3000" dirty="0" smtClean="0"/>
          </a:p>
          <a:p>
            <a:pPr marL="285750" indent="0" eaLnBrk="1" hangingPunct="1">
              <a:buNone/>
            </a:pPr>
            <a:endParaRPr lang="en-US" sz="3000" dirty="0" smtClean="0"/>
          </a:p>
          <a:p>
            <a:pPr marL="285750" indent="0" eaLnBrk="1" hangingPunct="1">
              <a:buFont typeface="Wingdings" pitchFamily="2" charset="2"/>
              <a:buChar char="Ø"/>
            </a:pPr>
            <a:r>
              <a:rPr lang="en-US" sz="2800" dirty="0" smtClean="0"/>
              <a:t> Now </a:t>
            </a:r>
            <a:r>
              <a:rPr lang="en-US" sz="2800" u="sng" dirty="0" smtClean="0"/>
              <a:t>requires</a:t>
            </a:r>
            <a:r>
              <a:rPr lang="en-US" sz="2800" dirty="0" smtClean="0"/>
              <a:t> captions (not just transcripts)</a:t>
            </a:r>
          </a:p>
          <a:p>
            <a:pPr marL="285750" indent="0" eaLnBrk="1" hangingPunct="1"/>
            <a:endParaRPr lang="en-US" sz="2800" dirty="0" smtClean="0"/>
          </a:p>
        </p:txBody>
      </p:sp>
      <p:graphicFrame>
        <p:nvGraphicFramePr>
          <p:cNvPr id="4" name="Table 3"/>
          <p:cNvGraphicFramePr>
            <a:graphicFrameLocks noGrp="1"/>
          </p:cNvGraphicFramePr>
          <p:nvPr/>
        </p:nvGraphicFramePr>
        <p:xfrm>
          <a:off x="457200" y="2743200"/>
          <a:ext cx="8229600" cy="216916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en-US" sz="1400" dirty="0" smtClean="0">
                          <a:solidFill>
                            <a:srgbClr val="2E2E2E"/>
                          </a:solidFill>
                        </a:rPr>
                        <a:t>WCAG 1.0</a:t>
                      </a:r>
                      <a:endParaRPr lang="en-US" sz="1400" dirty="0">
                        <a:solidFill>
                          <a:srgbClr val="2E2E2E"/>
                        </a:solidFill>
                      </a:endParaRPr>
                    </a:p>
                  </a:txBody>
                  <a:tcPr anchor="ctr">
                    <a:lnL w="12700" cap="flat" cmpd="sng" algn="ctr">
                      <a:solidFill>
                        <a:srgbClr val="2E2E2E"/>
                      </a:solidFill>
                      <a:prstDash val="solid"/>
                      <a:round/>
                      <a:headEnd type="none" w="med" len="med"/>
                      <a:tailEnd type="none" w="med" len="med"/>
                    </a:lnL>
                    <a:lnR w="12700" cap="flat" cmpd="sng" algn="ctr">
                      <a:solidFill>
                        <a:srgbClr val="2E2E2E"/>
                      </a:solidFill>
                      <a:prstDash val="solid"/>
                      <a:round/>
                      <a:headEnd type="none" w="med" len="med"/>
                      <a:tailEnd type="none" w="med" len="med"/>
                    </a:lnR>
                    <a:lnT w="12700" cap="flat" cmpd="sng" algn="ctr">
                      <a:solidFill>
                        <a:srgbClr val="2E2E2E"/>
                      </a:solidFill>
                      <a:prstDash val="solid"/>
                      <a:round/>
                      <a:headEnd type="none" w="med" len="med"/>
                      <a:tailEnd type="none" w="med" len="med"/>
                    </a:lnT>
                    <a:lnB w="12700" cap="flat" cmpd="sng" algn="ctr">
                      <a:solidFill>
                        <a:srgbClr val="2E2E2E"/>
                      </a:solidFill>
                      <a:prstDash val="solid"/>
                      <a:round/>
                      <a:headEnd type="none" w="med" len="med"/>
                      <a:tailEnd type="none" w="med" len="med"/>
                    </a:lnB>
                    <a:noFill/>
                  </a:tcPr>
                </a:tc>
                <a:tc>
                  <a:txBody>
                    <a:bodyPr/>
                    <a:lstStyle/>
                    <a:p>
                      <a:pPr algn="ctr"/>
                      <a:r>
                        <a:rPr lang="en-US" sz="1400" dirty="0" smtClean="0">
                          <a:solidFill>
                            <a:srgbClr val="2E2E2E"/>
                          </a:solidFill>
                        </a:rPr>
                        <a:t>WCAG 2.0</a:t>
                      </a:r>
                      <a:endParaRPr lang="en-US" sz="1400" dirty="0">
                        <a:solidFill>
                          <a:srgbClr val="2E2E2E"/>
                        </a:solidFill>
                      </a:endParaRPr>
                    </a:p>
                  </a:txBody>
                  <a:tcPr anchor="ctr">
                    <a:lnL w="12700" cap="flat" cmpd="sng" algn="ctr">
                      <a:solidFill>
                        <a:srgbClr val="2E2E2E"/>
                      </a:solidFill>
                      <a:prstDash val="solid"/>
                      <a:round/>
                      <a:headEnd type="none" w="med" len="med"/>
                      <a:tailEnd type="none" w="med" len="med"/>
                    </a:lnL>
                    <a:lnR w="12700" cap="flat" cmpd="sng" algn="ctr">
                      <a:solidFill>
                        <a:srgbClr val="2E2E2E"/>
                      </a:solidFill>
                      <a:prstDash val="solid"/>
                      <a:round/>
                      <a:headEnd type="none" w="med" len="med"/>
                      <a:tailEnd type="none" w="med" len="med"/>
                    </a:lnR>
                    <a:lnT w="12700" cap="flat" cmpd="sng" algn="ctr">
                      <a:solidFill>
                        <a:srgbClr val="2E2E2E"/>
                      </a:solidFill>
                      <a:prstDash val="solid"/>
                      <a:round/>
                      <a:headEnd type="none" w="med" len="med"/>
                      <a:tailEnd type="none" w="med" len="med"/>
                    </a:lnT>
                    <a:lnB w="12700" cap="flat" cmpd="sng" algn="ctr">
                      <a:solidFill>
                        <a:srgbClr val="2E2E2E"/>
                      </a:solidFill>
                      <a:prstDash val="solid"/>
                      <a:round/>
                      <a:headEnd type="none" w="med" len="med"/>
                      <a:tailEnd type="none" w="med" len="med"/>
                    </a:lnB>
                    <a:noFill/>
                  </a:tcPr>
                </a:tc>
              </a:tr>
              <a:tr h="370840">
                <a:tc>
                  <a:txBody>
                    <a:bodyPr/>
                    <a:lstStyle/>
                    <a:p>
                      <a:r>
                        <a:rPr lang="en-US" sz="1400" u="sng" kern="1200" dirty="0" smtClean="0">
                          <a:solidFill>
                            <a:schemeClr val="dk1"/>
                          </a:solidFill>
                          <a:latin typeface="+mn-lt"/>
                          <a:ea typeface="+mn-ea"/>
                          <a:cs typeface="+mn-cs"/>
                          <a:hlinkClick r:id="rId3"/>
                        </a:rPr>
                        <a:t>1.4</a:t>
                      </a:r>
                      <a:r>
                        <a:rPr lang="en-US" sz="1400" kern="1200" dirty="0" smtClean="0">
                          <a:solidFill>
                            <a:schemeClr val="dk1"/>
                          </a:solidFill>
                          <a:latin typeface="+mn-lt"/>
                          <a:ea typeface="+mn-ea"/>
                          <a:cs typeface="+mn-cs"/>
                        </a:rPr>
                        <a:t>: For any time-based multimedia presentation (e.g., a movie or animation), synchronize equivalent alternatives (e.g., captions or auditory descriptions of the visual track) with the presentation. [Priority 1]</a:t>
                      </a:r>
                      <a:endParaRPr lang="en-US" sz="1400" dirty="0"/>
                    </a:p>
                  </a:txBody>
                  <a:tcPr>
                    <a:lnL w="12700" cap="flat" cmpd="sng" algn="ctr">
                      <a:solidFill>
                        <a:srgbClr val="2E2E2E"/>
                      </a:solidFill>
                      <a:prstDash val="solid"/>
                      <a:round/>
                      <a:headEnd type="none" w="med" len="med"/>
                      <a:tailEnd type="none" w="med" len="med"/>
                    </a:lnL>
                    <a:lnR w="12700" cap="flat" cmpd="sng" algn="ctr">
                      <a:solidFill>
                        <a:srgbClr val="2E2E2E"/>
                      </a:solidFill>
                      <a:prstDash val="solid"/>
                      <a:round/>
                      <a:headEnd type="none" w="med" len="med"/>
                      <a:tailEnd type="none" w="med" len="med"/>
                    </a:lnR>
                    <a:lnT w="12700" cap="flat" cmpd="sng" algn="ctr">
                      <a:solidFill>
                        <a:srgbClr val="2E2E2E"/>
                      </a:solidFill>
                      <a:prstDash val="solid"/>
                      <a:round/>
                      <a:headEnd type="none" w="med" len="med"/>
                      <a:tailEnd type="none" w="med" len="med"/>
                    </a:lnT>
                    <a:lnB w="12700" cap="flat" cmpd="sng" algn="ctr">
                      <a:solidFill>
                        <a:srgbClr val="2E2E2E"/>
                      </a:solidFill>
                      <a:prstDash val="solid"/>
                      <a:round/>
                      <a:headEnd type="none" w="med" len="med"/>
                      <a:tailEnd type="none" w="med" len="med"/>
                    </a:lnB>
                    <a:noFill/>
                  </a:tcPr>
                </a:tc>
                <a:tc>
                  <a:txBody>
                    <a:bodyPr/>
                    <a:lstStyle/>
                    <a:p>
                      <a:r>
                        <a:rPr lang="en-US" sz="1400" b="1" kern="1200" dirty="0" smtClean="0">
                          <a:solidFill>
                            <a:schemeClr val="dk1"/>
                          </a:solidFill>
                          <a:latin typeface="+mn-lt"/>
                          <a:ea typeface="+mn-ea"/>
                          <a:cs typeface="+mn-cs"/>
                        </a:rPr>
                        <a:t>1.2.2 Captions (Prerecorded):</a:t>
                      </a:r>
                      <a:r>
                        <a:rPr lang="en-US" sz="1400" kern="1200" dirty="0" smtClean="0">
                          <a:solidFill>
                            <a:schemeClr val="dk1"/>
                          </a:solidFill>
                          <a:latin typeface="+mn-lt"/>
                          <a:ea typeface="+mn-ea"/>
                          <a:cs typeface="+mn-cs"/>
                        </a:rPr>
                        <a:t> </a:t>
                      </a:r>
                      <a:r>
                        <a:rPr lang="en-US" sz="1400" u="none" kern="1200" dirty="0" smtClean="0">
                          <a:solidFill>
                            <a:schemeClr val="dk1"/>
                          </a:solidFill>
                          <a:latin typeface="+mn-lt"/>
                          <a:ea typeface="+mn-ea"/>
                          <a:cs typeface="+mn-cs"/>
                        </a:rPr>
                        <a:t>Captions are provided for all prerecorded audio content in synchronized media, except when the media is a media alternative for text and is clearly labeled as such. </a:t>
                      </a:r>
                      <a:r>
                        <a:rPr lang="en-US" sz="1400" kern="1200" dirty="0" smtClean="0">
                          <a:solidFill>
                            <a:schemeClr val="dk1"/>
                          </a:solidFill>
                          <a:latin typeface="+mn-lt"/>
                          <a:ea typeface="+mn-ea"/>
                          <a:cs typeface="+mn-cs"/>
                        </a:rPr>
                        <a:t>(Level A)</a:t>
                      </a:r>
                    </a:p>
                    <a:p>
                      <a:r>
                        <a:rPr lang="en-US" sz="1400" b="1" kern="1200" dirty="0" smtClean="0">
                          <a:solidFill>
                            <a:schemeClr val="dk1"/>
                          </a:solidFill>
                          <a:latin typeface="+mn-lt"/>
                          <a:ea typeface="+mn-ea"/>
                          <a:cs typeface="+mn-cs"/>
                        </a:rPr>
                        <a:t>1.2.3 Audio Description or Media Alternative (Prerecorded):</a:t>
                      </a:r>
                      <a:r>
                        <a:rPr lang="en-US" sz="1400" kern="1200" dirty="0" smtClean="0">
                          <a:solidFill>
                            <a:schemeClr val="dk1"/>
                          </a:solidFill>
                          <a:latin typeface="+mn-lt"/>
                          <a:ea typeface="+mn-ea"/>
                          <a:cs typeface="+mn-cs"/>
                        </a:rPr>
                        <a:t> … (Level A)</a:t>
                      </a:r>
                    </a:p>
                    <a:p>
                      <a:r>
                        <a:rPr lang="en-US" sz="1400" b="1" kern="1200" dirty="0" smtClean="0">
                          <a:solidFill>
                            <a:schemeClr val="dk1"/>
                          </a:solidFill>
                          <a:latin typeface="+mn-lt"/>
                          <a:ea typeface="+mn-ea"/>
                          <a:cs typeface="+mn-cs"/>
                        </a:rPr>
                        <a:t>1.2.4 Captions (Live):</a:t>
                      </a:r>
                      <a:r>
                        <a:rPr lang="en-US" sz="1400" kern="1200" dirty="0" smtClean="0">
                          <a:solidFill>
                            <a:schemeClr val="dk1"/>
                          </a:solidFill>
                          <a:latin typeface="+mn-lt"/>
                          <a:ea typeface="+mn-ea"/>
                          <a:cs typeface="+mn-cs"/>
                        </a:rPr>
                        <a:t> </a:t>
                      </a:r>
                      <a:r>
                        <a:rPr lang="en-US" sz="1400" u="none" kern="1200" dirty="0" smtClean="0">
                          <a:solidFill>
                            <a:schemeClr val="dk1"/>
                          </a:solidFill>
                          <a:latin typeface="+mn-lt"/>
                          <a:ea typeface="+mn-ea"/>
                          <a:cs typeface="+mn-cs"/>
                        </a:rPr>
                        <a:t>…</a:t>
                      </a:r>
                      <a:r>
                        <a:rPr lang="en-US" sz="1400" kern="1200" dirty="0" smtClean="0">
                          <a:solidFill>
                            <a:schemeClr val="dk1"/>
                          </a:solidFill>
                          <a:latin typeface="+mn-lt"/>
                          <a:ea typeface="+mn-ea"/>
                          <a:cs typeface="+mn-cs"/>
                        </a:rPr>
                        <a:t> (Level AA)</a:t>
                      </a:r>
                    </a:p>
                    <a:p>
                      <a:r>
                        <a:rPr lang="en-US" sz="1400" b="1" kern="1200" dirty="0" smtClean="0">
                          <a:solidFill>
                            <a:schemeClr val="dk1"/>
                          </a:solidFill>
                          <a:latin typeface="+mn-lt"/>
                          <a:ea typeface="+mn-ea"/>
                          <a:cs typeface="+mn-cs"/>
                        </a:rPr>
                        <a:t>1.2.5 Audio Description (Prerecorded):</a:t>
                      </a:r>
                      <a:r>
                        <a:rPr lang="en-US" sz="1400" kern="1200" dirty="0" smtClean="0">
                          <a:solidFill>
                            <a:schemeClr val="dk1"/>
                          </a:solidFill>
                          <a:latin typeface="+mn-lt"/>
                          <a:ea typeface="+mn-ea"/>
                          <a:cs typeface="+mn-cs"/>
                        </a:rPr>
                        <a:t> </a:t>
                      </a:r>
                      <a:r>
                        <a:rPr lang="en-US" sz="1400" u="none" kern="1200" dirty="0" smtClean="0">
                          <a:solidFill>
                            <a:schemeClr val="dk1"/>
                          </a:solidFill>
                          <a:latin typeface="+mn-lt"/>
                          <a:ea typeface="+mn-ea"/>
                          <a:cs typeface="+mn-cs"/>
                        </a:rPr>
                        <a:t>…</a:t>
                      </a:r>
                      <a:r>
                        <a:rPr lang="en-US" sz="1400" kern="1200" dirty="0" smtClean="0">
                          <a:solidFill>
                            <a:schemeClr val="dk1"/>
                          </a:solidFill>
                          <a:latin typeface="+mn-lt"/>
                          <a:ea typeface="+mn-ea"/>
                          <a:cs typeface="+mn-cs"/>
                        </a:rPr>
                        <a:t> (Level AA)</a:t>
                      </a:r>
                      <a:endParaRPr lang="en-US" sz="1400" dirty="0"/>
                    </a:p>
                  </a:txBody>
                  <a:tcPr>
                    <a:lnL w="12700" cap="flat" cmpd="sng" algn="ctr">
                      <a:solidFill>
                        <a:srgbClr val="2E2E2E"/>
                      </a:solidFill>
                      <a:prstDash val="solid"/>
                      <a:round/>
                      <a:headEnd type="none" w="med" len="med"/>
                      <a:tailEnd type="none" w="med" len="med"/>
                    </a:lnL>
                    <a:lnR w="12700" cap="flat" cmpd="sng" algn="ctr">
                      <a:solidFill>
                        <a:srgbClr val="2E2E2E"/>
                      </a:solidFill>
                      <a:prstDash val="solid"/>
                      <a:round/>
                      <a:headEnd type="none" w="med" len="med"/>
                      <a:tailEnd type="none" w="med" len="med"/>
                    </a:lnR>
                    <a:lnT w="12700" cap="flat" cmpd="sng" algn="ctr">
                      <a:solidFill>
                        <a:srgbClr val="2E2E2E"/>
                      </a:solidFill>
                      <a:prstDash val="solid"/>
                      <a:round/>
                      <a:headEnd type="none" w="med" len="med"/>
                      <a:tailEnd type="none" w="med" len="med"/>
                    </a:lnT>
                    <a:lnB w="12700" cap="flat" cmpd="sng" algn="ctr">
                      <a:solidFill>
                        <a:srgbClr val="2E2E2E"/>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ITEC Policy 1210, Revision 2</a:t>
            </a:r>
            <a:endParaRPr lang="en-US" dirty="0"/>
          </a:p>
        </p:txBody>
      </p:sp>
      <p:sp>
        <p:nvSpPr>
          <p:cNvPr id="3" name="Content Placeholder 2"/>
          <p:cNvSpPr>
            <a:spLocks noGrp="1"/>
          </p:cNvSpPr>
          <p:nvPr>
            <p:ph idx="1"/>
          </p:nvPr>
        </p:nvSpPr>
        <p:spPr/>
        <p:txBody>
          <a:bodyPr/>
          <a:lstStyle/>
          <a:p>
            <a:pPr>
              <a:buNone/>
            </a:pPr>
            <a:r>
              <a:rPr lang="en-US" dirty="0" smtClean="0"/>
              <a:t>18-month rollout period from April 23, 2009</a:t>
            </a:r>
          </a:p>
          <a:p>
            <a:pPr>
              <a:buFont typeface="Wingdings" charset="2"/>
              <a:buChar char="Ø"/>
            </a:pPr>
            <a:r>
              <a:rPr lang="en-US" b="1" dirty="0"/>
              <a:t>c</a:t>
            </a:r>
            <a:r>
              <a:rPr lang="en-US" b="1" dirty="0" smtClean="0"/>
              <a:t>urrent deadline: October 23, 2010</a:t>
            </a:r>
            <a:r>
              <a:rPr lang="en-US" dirty="0" smtClean="0"/>
              <a:t>.</a:t>
            </a:r>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0"/>
            <a:ext cx="8229600" cy="1143000"/>
          </a:xfrm>
        </p:spPr>
        <p:txBody>
          <a:bodyPr/>
          <a:lstStyle/>
          <a:p>
            <a:r>
              <a:rPr lang="en-US" dirty="0" smtClean="0"/>
              <a:t>Recommended Approach</a:t>
            </a:r>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New Content Accessible</a:t>
            </a:r>
            <a:endParaRPr lang="en-US" dirty="0"/>
          </a:p>
        </p:txBody>
      </p:sp>
      <p:sp>
        <p:nvSpPr>
          <p:cNvPr id="3" name="Content Placeholder 2"/>
          <p:cNvSpPr>
            <a:spLocks noGrp="1"/>
          </p:cNvSpPr>
          <p:nvPr>
            <p:ph idx="1"/>
          </p:nvPr>
        </p:nvSpPr>
        <p:spPr/>
        <p:txBody>
          <a:bodyPr/>
          <a:lstStyle/>
          <a:p>
            <a:r>
              <a:rPr lang="en-US" dirty="0" smtClean="0"/>
              <a:t>Be sure that all new content from this point forward complies with the requirements.</a:t>
            </a:r>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Inventory Existing Content</a:t>
            </a:r>
            <a:endParaRPr lang="en-US" dirty="0"/>
          </a:p>
        </p:txBody>
      </p:sp>
      <p:sp>
        <p:nvSpPr>
          <p:cNvPr id="4" name="Content Placeholder 3"/>
          <p:cNvSpPr>
            <a:spLocks noGrp="1"/>
          </p:cNvSpPr>
          <p:nvPr>
            <p:ph idx="1"/>
          </p:nvPr>
        </p:nvSpPr>
        <p:spPr/>
        <p:txBody>
          <a:bodyPr>
            <a:normAutofit fontScale="92500" lnSpcReduction="10000"/>
          </a:bodyPr>
          <a:lstStyle/>
          <a:p>
            <a:r>
              <a:rPr lang="en-US" dirty="0" smtClean="0"/>
              <a:t>Determine what you have.</a:t>
            </a:r>
          </a:p>
          <a:p>
            <a:r>
              <a:rPr lang="en-US" dirty="0" smtClean="0"/>
              <a:t>Basic link checking programs can be used to assist with this, e.g.,</a:t>
            </a:r>
          </a:p>
          <a:p>
            <a:pPr lvl="1"/>
            <a:r>
              <a:rPr lang="en-US" dirty="0" err="1" smtClean="0"/>
              <a:t>Xenu’s</a:t>
            </a:r>
            <a:r>
              <a:rPr lang="en-US" dirty="0" smtClean="0"/>
              <a:t> Link Sleuth</a:t>
            </a:r>
          </a:p>
          <a:p>
            <a:pPr lvl="2"/>
            <a:r>
              <a:rPr lang="en-US" dirty="0" smtClean="0">
                <a:hlinkClick r:id="rId3"/>
              </a:rPr>
              <a:t>http://home.snafu.de/tilman/xenulink.html</a:t>
            </a:r>
            <a:endParaRPr lang="en-US" dirty="0" smtClean="0"/>
          </a:p>
          <a:p>
            <a:pPr lvl="1"/>
            <a:r>
              <a:rPr lang="en-US" dirty="0" err="1" smtClean="0"/>
              <a:t>SiteOrbiter</a:t>
            </a:r>
            <a:endParaRPr lang="en-US" dirty="0" smtClean="0"/>
          </a:p>
          <a:p>
            <a:pPr lvl="2"/>
            <a:r>
              <a:rPr lang="en-US" dirty="0" smtClean="0">
                <a:hlinkClick r:id="rId4"/>
              </a:rPr>
              <a:t>http://siteorbiter.com/</a:t>
            </a:r>
            <a:endParaRPr lang="en-US" dirty="0" smtClean="0"/>
          </a:p>
          <a:p>
            <a:r>
              <a:rPr lang="en-US" dirty="0" smtClean="0"/>
              <a:t>Additional information in article:</a:t>
            </a:r>
            <a:br>
              <a:rPr lang="en-US" dirty="0" smtClean="0"/>
            </a:br>
            <a:r>
              <a:rPr lang="en-US" dirty="0" smtClean="0">
                <a:hlinkClick r:id="rId5"/>
              </a:rPr>
              <a:t>http://www.usability.gov/methods/design_site/</a:t>
            </a:r>
            <a:br>
              <a:rPr lang="en-US" dirty="0" smtClean="0">
                <a:hlinkClick r:id="rId5"/>
              </a:rPr>
            </a:br>
            <a:r>
              <a:rPr lang="en-US" dirty="0" smtClean="0">
                <a:hlinkClick r:id="rId5"/>
              </a:rPr>
              <a:t>inventory.html</a:t>
            </a:r>
            <a:endParaRPr lang="en-US" dirty="0" smtClean="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Categorize</a:t>
            </a:r>
            <a:endParaRPr lang="en-US" dirty="0"/>
          </a:p>
        </p:txBody>
      </p:sp>
      <p:sp>
        <p:nvSpPr>
          <p:cNvPr id="3" name="Content Placeholder 2"/>
          <p:cNvSpPr>
            <a:spLocks noGrp="1"/>
          </p:cNvSpPr>
          <p:nvPr>
            <p:ph idx="1"/>
          </p:nvPr>
        </p:nvSpPr>
        <p:spPr/>
        <p:txBody>
          <a:bodyPr/>
          <a:lstStyle/>
          <a:p>
            <a:r>
              <a:rPr lang="en-US" dirty="0" smtClean="0"/>
              <a:t>Divide inventory into categories.</a:t>
            </a:r>
          </a:p>
          <a:p>
            <a:r>
              <a:rPr lang="en-US" dirty="0" smtClean="0"/>
              <a:t>Size up the various content types, roles, etc.</a:t>
            </a:r>
          </a:p>
          <a:p>
            <a:r>
              <a:rPr lang="en-US" dirty="0" smtClean="0"/>
              <a:t>Understand content prioritization.</a:t>
            </a:r>
          </a:p>
          <a:p>
            <a:pPr lvl="1"/>
            <a:r>
              <a:rPr lang="en-US" dirty="0" smtClean="0"/>
              <a:t>Highest traffic, business critical content most important</a:t>
            </a:r>
          </a:p>
          <a:p>
            <a:pPr lvl="1"/>
            <a:r>
              <a:rPr lang="en-US" dirty="0" smtClean="0"/>
              <a:t>Server logs, with the aid of analysis software, can be used to determine page traffic statistics; see:</a:t>
            </a:r>
            <a:br>
              <a:rPr lang="en-US" dirty="0" smtClean="0"/>
            </a:br>
            <a:r>
              <a:rPr lang="en-US" dirty="0" smtClean="0">
                <a:hlinkClick r:id="rId2"/>
              </a:rPr>
              <a:t>http://en.wikipedia.org/wiki/</a:t>
            </a:r>
            <a:br>
              <a:rPr lang="en-US" dirty="0" smtClean="0">
                <a:hlinkClick r:id="rId2"/>
              </a:rPr>
            </a:br>
            <a:r>
              <a:rPr lang="en-US" dirty="0" err="1" smtClean="0">
                <a:hlinkClick r:id="rId2"/>
              </a:rPr>
              <a:t>List_of_web_analytics_software</a:t>
            </a: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Kansas Efforts: 1999–2008</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1999: Web Accessibility Subcommittee (WAS) formed to address urgent need for state response to web accessibility issues.</a:t>
            </a:r>
          </a:p>
          <a:p>
            <a:r>
              <a:rPr lang="en-US" dirty="0" smtClean="0"/>
              <a:t>2000–2001: ITEC Policy 1210: State of Kansas Web Accessibility Requirements approved; guidelines rolled out over an 18-month period, supported by training.</a:t>
            </a:r>
          </a:p>
          <a:p>
            <a:r>
              <a:rPr lang="en-US" dirty="0" smtClean="0"/>
              <a:t>2002–2005: Continue to provide training, surveys, presentation to publicize effort, update guidelines and address emerging issues.</a:t>
            </a:r>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Assess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Determine level of compliance.</a:t>
            </a:r>
          </a:p>
          <a:p>
            <a:r>
              <a:rPr lang="en-US" dirty="0" smtClean="0"/>
              <a:t>There are many tools that can be of assistance, including:</a:t>
            </a:r>
          </a:p>
          <a:p>
            <a:pPr lvl="1"/>
            <a:r>
              <a:rPr lang="en-US" dirty="0" smtClean="0"/>
              <a:t>Checkers built into development software, e.g., Dreamweaver, Acrobat, etc.</a:t>
            </a:r>
          </a:p>
          <a:p>
            <a:pPr lvl="1"/>
            <a:r>
              <a:rPr lang="en-US" dirty="0" smtClean="0"/>
              <a:t>Total </a:t>
            </a:r>
            <a:r>
              <a:rPr lang="en-US" dirty="0" err="1" smtClean="0"/>
              <a:t>Validator</a:t>
            </a:r>
            <a:endParaRPr lang="en-US" dirty="0" smtClean="0"/>
          </a:p>
          <a:p>
            <a:pPr lvl="2"/>
            <a:r>
              <a:rPr lang="en-US" dirty="0" smtClean="0">
                <a:hlinkClick r:id="rId2"/>
              </a:rPr>
              <a:t>http://www.totalvalidator.com/</a:t>
            </a:r>
            <a:endParaRPr lang="en-US" dirty="0" smtClean="0"/>
          </a:p>
          <a:p>
            <a:pPr lvl="1"/>
            <a:r>
              <a:rPr lang="en-US" dirty="0" smtClean="0"/>
              <a:t>WAVE</a:t>
            </a:r>
          </a:p>
          <a:p>
            <a:pPr lvl="2"/>
            <a:r>
              <a:rPr lang="en-US" dirty="0" smtClean="0">
                <a:hlinkClick r:id="rId3"/>
              </a:rPr>
              <a:t>http://wave.webaim.org/</a:t>
            </a:r>
            <a:endParaRPr lang="en-US" dirty="0" smtClean="0"/>
          </a:p>
          <a:p>
            <a:pPr lvl="1"/>
            <a:r>
              <a:rPr lang="en-US" dirty="0" smtClean="0"/>
              <a:t>Firefox Web Developer Toolbar</a:t>
            </a:r>
          </a:p>
          <a:p>
            <a:pPr lvl="2"/>
            <a:r>
              <a:rPr lang="en-US" dirty="0" smtClean="0">
                <a:hlinkClick r:id="rId4"/>
              </a:rPr>
              <a:t>http://chrispederick.com/work/web-developer/</a:t>
            </a:r>
            <a:endParaRPr lang="en-US" dirty="0" smtClean="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a:t>
            </a:r>
            <a:endParaRPr lang="en-US" dirty="0"/>
          </a:p>
        </p:txBody>
      </p:sp>
      <p:sp>
        <p:nvSpPr>
          <p:cNvPr id="3" name="Content Placeholder 2"/>
          <p:cNvSpPr>
            <a:spLocks noGrp="1"/>
          </p:cNvSpPr>
          <p:nvPr>
            <p:ph idx="1"/>
          </p:nvPr>
        </p:nvSpPr>
        <p:spPr/>
        <p:txBody>
          <a:bodyPr>
            <a:normAutofit fontScale="92500" lnSpcReduction="20000"/>
          </a:bodyPr>
          <a:lstStyle/>
          <a:p>
            <a:pPr lvl="1"/>
            <a:r>
              <a:rPr lang="en-US" dirty="0" smtClean="0"/>
              <a:t>Web Accessibility Toolbar for Internet Explorer</a:t>
            </a:r>
          </a:p>
          <a:p>
            <a:pPr lvl="2"/>
            <a:r>
              <a:rPr lang="en-US" dirty="0" smtClean="0">
                <a:hlinkClick r:id="rId2"/>
              </a:rPr>
              <a:t>http://www.visionaustralia.org.au/info.aspx?page=614</a:t>
            </a:r>
            <a:endParaRPr lang="en-US" dirty="0" smtClean="0"/>
          </a:p>
          <a:p>
            <a:pPr lvl="1"/>
            <a:r>
              <a:rPr lang="en-US" dirty="0" smtClean="0"/>
              <a:t>Cynthia Says</a:t>
            </a:r>
          </a:p>
          <a:p>
            <a:pPr lvl="2"/>
            <a:r>
              <a:rPr lang="en-US" dirty="0" smtClean="0">
                <a:hlinkClick r:id="rId3"/>
              </a:rPr>
              <a:t>http://www.contentquality.com/</a:t>
            </a:r>
            <a:endParaRPr lang="en-US" dirty="0" smtClean="0"/>
          </a:p>
          <a:p>
            <a:pPr lvl="1"/>
            <a:r>
              <a:rPr lang="en-US" dirty="0" smtClean="0"/>
              <a:t>Others listed at:</a:t>
            </a:r>
          </a:p>
          <a:p>
            <a:pPr lvl="2"/>
            <a:r>
              <a:rPr lang="en-US" dirty="0" smtClean="0">
                <a:hlinkClick r:id="rId4"/>
              </a:rPr>
              <a:t>http://www.w3.org/WAI/ER/tools/</a:t>
            </a:r>
            <a:endParaRPr lang="en-US" dirty="0" smtClean="0"/>
          </a:p>
          <a:p>
            <a:pPr lvl="2"/>
            <a:r>
              <a:rPr lang="en-US" dirty="0" smtClean="0">
                <a:hlinkClick r:id="rId5"/>
              </a:rPr>
              <a:t>http://www.webaim.org/articles/freetools/</a:t>
            </a:r>
            <a:endParaRPr lang="en-US" dirty="0" smtClean="0"/>
          </a:p>
          <a:p>
            <a:pPr lvl="2"/>
            <a:r>
              <a:rPr lang="en-US" dirty="0" smtClean="0">
                <a:hlinkClick r:id="rId6"/>
              </a:rPr>
              <a:t>http://www.webaim.org/articles/tools/</a:t>
            </a:r>
            <a:endParaRPr lang="en-US" dirty="0" smtClean="0"/>
          </a:p>
          <a:p>
            <a:r>
              <a:rPr lang="en-US" dirty="0" smtClean="0"/>
              <a:t>Additional information:</a:t>
            </a:r>
          </a:p>
          <a:p>
            <a:pPr lvl="1"/>
            <a:r>
              <a:rPr lang="en-US" dirty="0" smtClean="0">
                <a:hlinkClick r:id="rId7"/>
              </a:rPr>
              <a:t>http://www.w3.org/WAI/eval/Overview.html</a:t>
            </a:r>
            <a:endParaRPr lang="en-US" dirty="0" smtClean="0"/>
          </a:p>
          <a:p>
            <a:pPr lvl="1"/>
            <a:r>
              <a:rPr lang="en-US" dirty="0" smtClean="0">
                <a:hlinkClick r:id="rId8"/>
              </a:rPr>
              <a:t>http://www.webaim.org/articles/process/</a:t>
            </a:r>
            <a:endParaRPr lang="en-US" dirty="0" smtClean="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Prioritize and Plan Remediation Work</a:t>
            </a:r>
            <a:endParaRPr lang="en-US" dirty="0"/>
          </a:p>
        </p:txBody>
      </p:sp>
      <p:sp>
        <p:nvSpPr>
          <p:cNvPr id="3" name="Content Placeholder 2"/>
          <p:cNvSpPr>
            <a:spLocks noGrp="1"/>
          </p:cNvSpPr>
          <p:nvPr>
            <p:ph idx="1"/>
          </p:nvPr>
        </p:nvSpPr>
        <p:spPr/>
        <p:txBody>
          <a:bodyPr/>
          <a:lstStyle/>
          <a:p>
            <a:r>
              <a:rPr lang="en-US" dirty="0" smtClean="0"/>
              <a:t>Based on your content prioritization and the conformance levels of the guidelines that need addressed, as well as level of effort, etc., develop a plan for working through content that requires correction.</a:t>
            </a:r>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Fix Inaccessible Content</a:t>
            </a:r>
            <a:endParaRPr lang="en-US" dirty="0"/>
          </a:p>
        </p:txBody>
      </p:sp>
      <p:sp>
        <p:nvSpPr>
          <p:cNvPr id="3" name="Content Placeholder 2"/>
          <p:cNvSpPr>
            <a:spLocks noGrp="1"/>
          </p:cNvSpPr>
          <p:nvPr>
            <p:ph idx="1"/>
          </p:nvPr>
        </p:nvSpPr>
        <p:spPr/>
        <p:txBody>
          <a:bodyPr/>
          <a:lstStyle/>
          <a:p>
            <a:r>
              <a:rPr lang="en-US" dirty="0" smtClean="0"/>
              <a:t>Carry out your plan to remediate any content found to be inaccessible.</a:t>
            </a:r>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Undue Burden</a:t>
            </a:r>
            <a:endParaRPr lang="en-US" dirty="0"/>
          </a:p>
        </p:txBody>
      </p:sp>
      <p:sp>
        <p:nvSpPr>
          <p:cNvPr id="5" name="Content Placeholder 4"/>
          <p:cNvSpPr>
            <a:spLocks noGrp="1"/>
          </p:cNvSpPr>
          <p:nvPr>
            <p:ph idx="1"/>
          </p:nvPr>
        </p:nvSpPr>
        <p:spPr/>
        <p:txBody>
          <a:bodyPr>
            <a:normAutofit fontScale="85000" lnSpcReduction="10000"/>
          </a:bodyPr>
          <a:lstStyle/>
          <a:p>
            <a:r>
              <a:rPr lang="en-US" smtClean="0"/>
              <a:t>ITEC Policy 1210 outlines an undue burden procedure:</a:t>
            </a:r>
          </a:p>
          <a:p>
            <a:pPr lvl="1"/>
            <a:r>
              <a:rPr lang="en-US" smtClean="0"/>
              <a:t>7.4 In cases where a webpage, web service, or web application cannot be made compliant as required in Section 7.1 without an undue burden, an exception may be requested for review by the State ADA Coordinator and the Director of Statewide Web/IT Accessibility. The procedure for obtaining an undue burden exception is as follows: </a:t>
            </a:r>
          </a:p>
          <a:p>
            <a:pPr lvl="2"/>
            <a:r>
              <a:rPr lang="en-US" smtClean="0"/>
              <a:t>7.4.1 The request for an exception shall be in writing, shall state the reason(s) that compliance will create a financial or administrative undue burden, and shall be submitted to the State ADA Coordinator. Such requests must receive approval by the State ADA Coordinator prior to deployment.</a:t>
            </a:r>
            <a:endParaRPr lang="en-US" dirty="0" smtClean="0"/>
          </a:p>
        </p:txBody>
      </p:sp>
      <p:sp>
        <p:nvSpPr>
          <p:cNvPr id="4" name="Slide Number Placeholder 3"/>
          <p:cNvSpPr>
            <a:spLocks noGrp="1"/>
          </p:cNvSpPr>
          <p:nvPr>
            <p:ph type="sldNum" sz="quarter" idx="12"/>
          </p:nvPr>
        </p:nvSpPr>
        <p:spPr/>
        <p:txBody>
          <a:bodyPr/>
          <a:lstStyle/>
          <a:p>
            <a:fld id="{11142FC3-DC0E-439B-ABB5-058A9EF3EA63}" type="slidenum">
              <a:rPr lang="en-US" smtClean="0"/>
              <a:pPr/>
              <a:t>84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nodeType="withEffect">
                                  <p:stCondLst>
                                    <p:cond delay="0"/>
                                  </p:stCondLst>
                                  <p:childTnLst>
                                    <p:set>
                                      <p:cBhvr rctx="PPT">
                                        <p:cTn id="6" dur="indefinite"/>
                                        <p:tgtEl>
                                          <p:spTgt spid="5">
                                            <p:txEl>
                                              <p:pRg st="0" end="0"/>
                                            </p:txEl>
                                          </p:spTgt>
                                        </p:tgtEl>
                                        <p:attrNameLst>
                                          <p:attrName>style.opacity</p:attrName>
                                        </p:attrNameLst>
                                      </p:cBhvr>
                                      <p:to>
                                        <p:strVal val="0.25"/>
                                      </p:to>
                                    </p:set>
                                    <p:animEffect filter="image" prLst="opacity: 0.25">
                                      <p:cBhvr rctx="IE">
                                        <p:cTn id="7" dur="indefinite"/>
                                        <p:tgtEl>
                                          <p:spTgt spid="5">
                                            <p:txEl>
                                              <p:pRg st="0" end="0"/>
                                            </p:txEl>
                                          </p:spTgt>
                                        </p:tgtEl>
                                      </p:cBhvr>
                                    </p:animEffect>
                                  </p:childTnLst>
                                </p:cTn>
                              </p:par>
                              <p:par>
                                <p:cTn id="8" presetID="9" presetClass="emph" presetSubtype="0" nodeType="withEffect">
                                  <p:stCondLst>
                                    <p:cond delay="0"/>
                                  </p:stCondLst>
                                  <p:childTnLst>
                                    <p:set>
                                      <p:cBhvr rctx="PPT">
                                        <p:cTn id="9" dur="indefinite"/>
                                        <p:tgtEl>
                                          <p:spTgt spid="5">
                                            <p:txEl>
                                              <p:pRg st="1" end="1"/>
                                            </p:txEl>
                                          </p:spTgt>
                                        </p:tgtEl>
                                        <p:attrNameLst>
                                          <p:attrName>style.opacity</p:attrName>
                                        </p:attrNameLst>
                                      </p:cBhvr>
                                      <p:to>
                                        <p:strVal val="0.15"/>
                                      </p:to>
                                    </p:set>
                                    <p:animEffect filter="image" prLst="opacity: 0.15">
                                      <p:cBhvr rctx="IE">
                                        <p:cTn id="10" dur="indefinite"/>
                                        <p:tgtEl>
                                          <p:spTgt spid="5">
                                            <p:txEl>
                                              <p:pRg st="1" end="1"/>
                                            </p:txEl>
                                          </p:spTgt>
                                        </p:tgtEl>
                                      </p:cBhvr>
                                    </p:animEffect>
                                  </p:childTnLst>
                                </p:cTn>
                              </p:par>
                              <p:par>
                                <p:cTn id="11" presetID="9" presetClass="emph" presetSubtype="0" nodeType="withEffect">
                                  <p:stCondLst>
                                    <p:cond delay="0"/>
                                  </p:stCondLst>
                                  <p:childTnLst>
                                    <p:set>
                                      <p:cBhvr rctx="PPT">
                                        <p:cTn id="12" dur="indefinite"/>
                                        <p:tgtEl>
                                          <p:spTgt spid="5">
                                            <p:txEl>
                                              <p:pRg st="2" end="2"/>
                                            </p:txEl>
                                          </p:spTgt>
                                        </p:tgtEl>
                                        <p:attrNameLst>
                                          <p:attrName>style.opacity</p:attrName>
                                        </p:attrNameLst>
                                      </p:cBhvr>
                                      <p:to>
                                        <p:strVal val="0.1"/>
                                      </p:to>
                                    </p:set>
                                    <p:animEffect filter="image" prLst="opacity: 0.1">
                                      <p:cBhvr rctx="IE">
                                        <p:cTn id="13" dur="indefinite"/>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Undue Burden</a:t>
            </a:r>
            <a:endParaRPr lang="en-US" dirty="0"/>
          </a:p>
        </p:txBody>
      </p:sp>
      <p:sp>
        <p:nvSpPr>
          <p:cNvPr id="5" name="Content Placeholder 4"/>
          <p:cNvSpPr>
            <a:spLocks noGrp="1"/>
          </p:cNvSpPr>
          <p:nvPr>
            <p:ph idx="1"/>
          </p:nvPr>
        </p:nvSpPr>
        <p:spPr/>
        <p:txBody>
          <a:bodyPr>
            <a:normAutofit/>
          </a:bodyPr>
          <a:lstStyle/>
          <a:p>
            <a:pPr lvl="2"/>
            <a:r>
              <a:rPr lang="en-US" dirty="0" smtClean="0"/>
              <a:t>7.4.2 Entities shall describe in detail the challenges faced in making the webpage, web service, or web application accessible, including an estimate of hard and soft costs that would be incurred in doing so.</a:t>
            </a:r>
          </a:p>
          <a:p>
            <a:pPr lvl="2"/>
            <a:r>
              <a:rPr lang="en-US" dirty="0" smtClean="0"/>
              <a:t>7.4.3 Entities shall describe their short-term and long-term solutions for making the webpage, web service, or web application accessible.</a:t>
            </a:r>
          </a:p>
          <a:p>
            <a:pPr lvl="2"/>
            <a:r>
              <a:rPr lang="en-US" dirty="0" smtClean="0"/>
              <a:t>7.4.4 Entities shall submit a timeline in which the webpage, web service, or web application will be made accessible, and provide progress updates as requested by the KPAT.</a:t>
            </a:r>
          </a:p>
        </p:txBody>
      </p:sp>
      <p:sp>
        <p:nvSpPr>
          <p:cNvPr id="4" name="Slide Number Placeholder 3"/>
          <p:cNvSpPr>
            <a:spLocks noGrp="1"/>
          </p:cNvSpPr>
          <p:nvPr>
            <p:ph type="sldNum" sz="quarter" idx="12"/>
          </p:nvPr>
        </p:nvSpPr>
        <p:spPr/>
        <p:txBody>
          <a:bodyPr/>
          <a:lstStyle/>
          <a:p>
            <a:pPr algn="r"/>
            <a:fld id="{11142FC3-DC0E-439B-ABB5-058A9EF3EA63}" type="slidenum">
              <a:rPr lang="en-US" smtClean="0"/>
              <a:pPr algn="r"/>
              <a:t>85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mph" presetSubtype="2" fill="hold" nodeType="clickEffect">
                                  <p:stCondLst>
                                    <p:cond delay="0"/>
                                  </p:stCondLst>
                                  <p:childTnLst>
                                    <p:anim to="1.5" calcmode="lin" valueType="num">
                                      <p:cBhvr override="childStyle">
                                        <p:cTn id="6" dur="500" fill="hold"/>
                                        <p:tgtEl>
                                          <p:spTgt spid="5">
                                            <p:txEl>
                                              <p:pRg st="1" end="1"/>
                                            </p:txEl>
                                          </p:spTgt>
                                        </p:tgtEl>
                                        <p:attrNameLst>
                                          <p:attrName>style.fontSize</p:attrName>
                                        </p:attrNameLst>
                                      </p:cBhvr>
                                    </p:anim>
                                  </p:childTnLst>
                                </p:cTn>
                              </p:par>
                              <p:par>
                                <p:cTn id="7" presetID="9" presetClass="emph" presetSubtype="0" nodeType="withEffect">
                                  <p:stCondLst>
                                    <p:cond delay="0"/>
                                  </p:stCondLst>
                                  <p:childTnLst>
                                    <p:set>
                                      <p:cBhvr rctx="PPT">
                                        <p:cTn id="8" dur="indefinite"/>
                                        <p:tgtEl>
                                          <p:spTgt spid="5">
                                            <p:txEl>
                                              <p:pRg st="0" end="0"/>
                                            </p:txEl>
                                          </p:spTgt>
                                        </p:tgtEl>
                                        <p:attrNameLst>
                                          <p:attrName>style.opacity</p:attrName>
                                        </p:attrNameLst>
                                      </p:cBhvr>
                                      <p:to>
                                        <p:strVal val="0.05"/>
                                      </p:to>
                                    </p:set>
                                    <p:animEffect filter="image" prLst="opacity: 0.05">
                                      <p:cBhvr rctx="IE">
                                        <p:cTn id="9" dur="indefinite"/>
                                        <p:tgtEl>
                                          <p:spTgt spid="5">
                                            <p:txEl>
                                              <p:pRg st="0" end="0"/>
                                            </p:txEl>
                                          </p:spTgt>
                                        </p:tgtEl>
                                      </p:cBhvr>
                                    </p:animEffect>
                                  </p:childTnLst>
                                </p:cTn>
                              </p:par>
                              <p:par>
                                <p:cTn id="10" presetID="9" presetClass="emph" presetSubtype="0" nodeType="withEffect">
                                  <p:stCondLst>
                                    <p:cond delay="0"/>
                                  </p:stCondLst>
                                  <p:childTnLst>
                                    <p:set>
                                      <p:cBhvr rctx="PPT">
                                        <p:cTn id="11" dur="indefinite"/>
                                        <p:tgtEl>
                                          <p:spTgt spid="5">
                                            <p:txEl>
                                              <p:pRg st="2" end="2"/>
                                            </p:txEl>
                                          </p:spTgt>
                                        </p:tgtEl>
                                        <p:attrNameLst>
                                          <p:attrName>style.opacity</p:attrName>
                                        </p:attrNameLst>
                                      </p:cBhvr>
                                      <p:to>
                                        <p:strVal val="0"/>
                                      </p:to>
                                    </p:set>
                                    <p:animEffect filter="image" prLst="opacity: 0">
                                      <p:cBhvr rctx="IE">
                                        <p:cTn id="12" dur="indefinite"/>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Undue Burden</a:t>
            </a:r>
            <a:endParaRPr lang="en-US" dirty="0"/>
          </a:p>
        </p:txBody>
      </p:sp>
      <p:sp>
        <p:nvSpPr>
          <p:cNvPr id="3" name="Content Placeholder 2"/>
          <p:cNvSpPr>
            <a:spLocks noGrp="1"/>
          </p:cNvSpPr>
          <p:nvPr>
            <p:ph idx="1"/>
          </p:nvPr>
        </p:nvSpPr>
        <p:spPr/>
        <p:txBody>
          <a:bodyPr>
            <a:normAutofit lnSpcReduction="10000"/>
          </a:bodyPr>
          <a:lstStyle/>
          <a:p>
            <a:r>
              <a:rPr lang="en-US" dirty="0" smtClean="0"/>
              <a:t>Your remediation plan is key.</a:t>
            </a:r>
          </a:p>
          <a:p>
            <a:pPr lvl="1"/>
            <a:r>
              <a:rPr lang="en-US" dirty="0" smtClean="0"/>
              <a:t>To the extent that it brings your site into compliance by 10/23, you will have successfully met the requirements.</a:t>
            </a:r>
          </a:p>
          <a:p>
            <a:pPr lvl="1"/>
            <a:r>
              <a:rPr lang="en-US" dirty="0" smtClean="0"/>
              <a:t>Where work will need to extend beyond 10/23, the plan becomes the basis for an undue burden request.</a:t>
            </a:r>
          </a:p>
          <a:p>
            <a:r>
              <a:rPr lang="en-US" dirty="0" smtClean="0"/>
              <a:t>Either way, your agency is following a plan and making progress toward full accessibility, which is what’s important.</a:t>
            </a:r>
          </a:p>
        </p:txBody>
      </p:sp>
      <p:sp>
        <p:nvSpPr>
          <p:cNvPr id="5" name="Slide Number Placeholder 4"/>
          <p:cNvSpPr>
            <a:spLocks noGrp="1"/>
          </p:cNvSpPr>
          <p:nvPr>
            <p:ph type="sldNum" sz="quarter" idx="12"/>
          </p:nvPr>
        </p:nvSpPr>
        <p:spPr/>
        <p:txBody>
          <a:bodyPr/>
          <a:lstStyle/>
          <a:p>
            <a:fld id="{11142FC3-DC0E-439B-ABB5-058A9EF3EA63}" type="slidenum">
              <a:rPr lang="en-US" smtClean="0"/>
              <a:pPr/>
              <a:t>86</a:t>
            </a:fld>
            <a:endParaRPr lang="en-US"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0"/>
            <a:ext cx="8229600" cy="1143000"/>
          </a:xfrm>
        </p:spPr>
        <p:txBody>
          <a:bodyPr/>
          <a:lstStyle/>
          <a:p>
            <a:r>
              <a:rPr lang="en-US" dirty="0" smtClean="0"/>
              <a:t>What We’re Doing To Help</a:t>
            </a:r>
            <a:endParaRPr 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Assessment Tool</a:t>
            </a:r>
            <a:endParaRPr lang="en-US" dirty="0"/>
          </a:p>
        </p:txBody>
      </p:sp>
      <p:sp>
        <p:nvSpPr>
          <p:cNvPr id="4" name="Content Placeholder 3"/>
          <p:cNvSpPr>
            <a:spLocks noGrp="1"/>
          </p:cNvSpPr>
          <p:nvPr>
            <p:ph idx="1"/>
          </p:nvPr>
        </p:nvSpPr>
        <p:spPr/>
        <p:txBody>
          <a:bodyPr>
            <a:normAutofit/>
          </a:bodyPr>
          <a:lstStyle/>
          <a:p>
            <a:r>
              <a:rPr lang="en-US" dirty="0" smtClean="0"/>
              <a:t>The KPAT received a grant from the Information Network of Kansas in February 2010 to:</a:t>
            </a:r>
          </a:p>
          <a:p>
            <a:pPr lvl="1"/>
            <a:r>
              <a:rPr lang="en-US" dirty="0" smtClean="0"/>
              <a:t>Procure access to web-based assessment tool to support agencies in assessing compliance levels and performing remediation.</a:t>
            </a:r>
          </a:p>
          <a:p>
            <a:pPr lvl="1"/>
            <a:r>
              <a:rPr lang="en-US" dirty="0" smtClean="0"/>
              <a:t>Will also set baseline for identifying common issues, measuring progress, developing training</a:t>
            </a:r>
            <a:endParaRPr lang="en-US"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Tool</a:t>
            </a:r>
            <a:endParaRPr lang="en-US" dirty="0"/>
          </a:p>
        </p:txBody>
      </p:sp>
      <p:sp>
        <p:nvSpPr>
          <p:cNvPr id="3" name="Content Placeholder 2"/>
          <p:cNvSpPr>
            <a:spLocks noGrp="1"/>
          </p:cNvSpPr>
          <p:nvPr>
            <p:ph idx="1"/>
          </p:nvPr>
        </p:nvSpPr>
        <p:spPr/>
        <p:txBody>
          <a:bodyPr/>
          <a:lstStyle/>
          <a:p>
            <a:r>
              <a:rPr lang="en-US" dirty="0" smtClean="0"/>
              <a:t>It is anticipated that this tool will help with content inventory and reporting, in addition to handling the assessment.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Kansas Efforts: 1999–2008</a:t>
            </a:r>
            <a:endParaRPr lang="en-US" dirty="0"/>
          </a:p>
        </p:txBody>
      </p:sp>
      <p:sp>
        <p:nvSpPr>
          <p:cNvPr id="3" name="Content Placeholder 2"/>
          <p:cNvSpPr>
            <a:spLocks noGrp="1"/>
          </p:cNvSpPr>
          <p:nvPr>
            <p:ph idx="1"/>
          </p:nvPr>
        </p:nvSpPr>
        <p:spPr/>
        <p:txBody>
          <a:bodyPr>
            <a:normAutofit/>
          </a:bodyPr>
          <a:lstStyle/>
          <a:p>
            <a:r>
              <a:rPr lang="en-US" dirty="0" smtClean="0"/>
              <a:t>2005–2007: Strategic planning effort to determine how to approach growing need for resources and sponsorship.</a:t>
            </a:r>
          </a:p>
          <a:p>
            <a:r>
              <a:rPr lang="en-US" dirty="0" smtClean="0"/>
              <a:t>2008: Director hired, Kansas Partnership for Accessible Technology (KPAT) founded by Executive Order of the Governor.</a:t>
            </a:r>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Rollout Guidance and Assessment/Reporting Instrument</a:t>
            </a:r>
            <a:endParaRPr lang="en-US" dirty="0"/>
          </a:p>
        </p:txBody>
      </p:sp>
      <p:sp>
        <p:nvSpPr>
          <p:cNvPr id="3" name="Content Placeholder 2"/>
          <p:cNvSpPr>
            <a:spLocks noGrp="1"/>
          </p:cNvSpPr>
          <p:nvPr>
            <p:ph idx="1"/>
          </p:nvPr>
        </p:nvSpPr>
        <p:spPr/>
        <p:txBody>
          <a:bodyPr/>
          <a:lstStyle/>
          <a:p>
            <a:r>
              <a:rPr lang="en-US" dirty="0" smtClean="0"/>
              <a:t>We’re working on a document detailing the recommended steps outlined here.</a:t>
            </a:r>
          </a:p>
          <a:p>
            <a:r>
              <a:rPr lang="en-US" dirty="0" smtClean="0"/>
              <a:t>We also intend to provide an assessment template, which the assessment tool would feed into, to be used for reporting. </a:t>
            </a:r>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Captioning Pilots</a:t>
            </a:r>
            <a:endParaRPr lang="en-US" dirty="0"/>
          </a:p>
        </p:txBody>
      </p:sp>
      <p:sp>
        <p:nvSpPr>
          <p:cNvPr id="3" name="Content Placeholder 2"/>
          <p:cNvSpPr>
            <a:spLocks noGrp="1"/>
          </p:cNvSpPr>
          <p:nvPr>
            <p:ph idx="1"/>
          </p:nvPr>
        </p:nvSpPr>
        <p:spPr/>
        <p:txBody>
          <a:bodyPr/>
          <a:lstStyle/>
          <a:p>
            <a:r>
              <a:rPr lang="en-US" dirty="0" smtClean="0"/>
              <a:t>The INK grant also enables the KPAT to conduct small-scale captioning pilots with the Kansas Legislature and selected state agencies. </a:t>
            </a:r>
          </a:p>
          <a:p>
            <a:r>
              <a:rPr lang="en-US" dirty="0" smtClean="0"/>
              <a:t>Intent is to assess resources requirements and  demonstrate feasibility, while developing roadmap.</a:t>
            </a:r>
          </a:p>
          <a:p>
            <a:endParaRPr 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857500"/>
            <a:ext cx="8229600" cy="1143000"/>
          </a:xfrm>
        </p:spPr>
        <p:txBody>
          <a:bodyPr/>
          <a:lstStyle/>
          <a:p>
            <a:r>
              <a:rPr lang="en-US" dirty="0" smtClean="0"/>
              <a:t>How Can We Best Help You?</a:t>
            </a:r>
            <a:endParaRPr lang="en-US"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pPr>
              <a:buNone/>
            </a:pPr>
            <a:r>
              <a:rPr lang="en-US" dirty="0" smtClean="0"/>
              <a:t>Contact information:</a:t>
            </a:r>
            <a:endParaRPr lang="en-US" dirty="0" smtClean="0"/>
          </a:p>
          <a:p>
            <a:pPr lvl="1">
              <a:buNone/>
            </a:pPr>
            <a:r>
              <a:rPr lang="en-US" dirty="0" smtClean="0"/>
              <a:t>Cole Robison</a:t>
            </a:r>
          </a:p>
          <a:p>
            <a:pPr marL="909638" lvl="2" indent="4763">
              <a:buNone/>
            </a:pPr>
            <a:r>
              <a:rPr lang="en-US" dirty="0" smtClean="0"/>
              <a:t>Director of IT Accessibility</a:t>
            </a:r>
          </a:p>
          <a:p>
            <a:pPr marL="909638" lvl="2" indent="4763">
              <a:buNone/>
            </a:pPr>
            <a:r>
              <a:rPr lang="en-US" dirty="0" smtClean="0"/>
              <a:t>Division of Information Systems and Communications (DISC), Department of Administration</a:t>
            </a:r>
          </a:p>
          <a:p>
            <a:pPr marL="909638" lvl="2" indent="4763">
              <a:buNone/>
            </a:pPr>
            <a:r>
              <a:rPr lang="en-US" dirty="0" smtClean="0"/>
              <a:t>(785) 291-3016</a:t>
            </a:r>
          </a:p>
          <a:p>
            <a:pPr marL="909638" lvl="2" indent="4763">
              <a:buNone/>
            </a:pPr>
            <a:r>
              <a:rPr lang="en-US" dirty="0" smtClean="0">
                <a:hlinkClick r:id="rId2"/>
              </a:rPr>
              <a:t>cole.robison@da.ks.gov</a:t>
            </a:r>
            <a:endParaRPr lang="en-US" dirty="0" smtClean="0"/>
          </a:p>
          <a:p>
            <a:pPr marL="0" indent="0">
              <a:buNone/>
            </a:pPr>
            <a:r>
              <a:rPr lang="en-US" dirty="0" smtClean="0"/>
              <a:t>This presentation </a:t>
            </a:r>
            <a:r>
              <a:rPr lang="en-US" dirty="0" smtClean="0"/>
              <a:t>is available at:</a:t>
            </a:r>
            <a:br>
              <a:rPr lang="en-US" dirty="0" smtClean="0"/>
            </a:br>
            <a:r>
              <a:rPr lang="en-US" dirty="0" smtClean="0">
                <a:hlinkClick r:id="rId3"/>
              </a:rPr>
              <a:t>http://da.ks.gov/kpat/groups/webmasters/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Exhibit.thmx</Template>
  <TotalTime>953</TotalTime>
  <Words>3806</Words>
  <Application>Microsoft Office PowerPoint</Application>
  <PresentationFormat>On-screen Show (4:3)</PresentationFormat>
  <Paragraphs>627</Paragraphs>
  <Slides>93</Slides>
  <Notes>36</Notes>
  <HiddenSlides>0</HiddenSlides>
  <MMClips>0</MMClips>
  <ScaleCrop>false</ScaleCrop>
  <HeadingPairs>
    <vt:vector size="4" baseType="variant">
      <vt:variant>
        <vt:lpstr>Theme</vt:lpstr>
      </vt:variant>
      <vt:variant>
        <vt:i4>1</vt:i4>
      </vt:variant>
      <vt:variant>
        <vt:lpstr>Slide Titles</vt:lpstr>
      </vt:variant>
      <vt:variant>
        <vt:i4>93</vt:i4>
      </vt:variant>
    </vt:vector>
  </HeadingPairs>
  <TitlesOfParts>
    <vt:vector size="94" baseType="lpstr">
      <vt:lpstr>Office Theme</vt:lpstr>
      <vt:lpstr>Kansas Webmasters Meeting</vt:lpstr>
      <vt:lpstr>Welcome!</vt:lpstr>
      <vt:lpstr>Outline</vt:lpstr>
      <vt:lpstr>Background</vt:lpstr>
      <vt:lpstr>History</vt:lpstr>
      <vt:lpstr>History</vt:lpstr>
      <vt:lpstr>History</vt:lpstr>
      <vt:lpstr>Kansas Efforts: 1999–2008</vt:lpstr>
      <vt:lpstr>Kansas Efforts: 1999–2008</vt:lpstr>
      <vt:lpstr>Kansas Efforts: 1999–2008 Lessons Learned</vt:lpstr>
      <vt:lpstr>Kansas Efforts: 1999–2008 Lessons Learned</vt:lpstr>
      <vt:lpstr>Kansas Partnership for Accessible Technology</vt:lpstr>
      <vt:lpstr>Kansas Partnership for Accessible Technology</vt:lpstr>
      <vt:lpstr>Kansas Partnership for Accessible Technology</vt:lpstr>
      <vt:lpstr>Current KPAT Membership</vt:lpstr>
      <vt:lpstr>IT Governance Model</vt:lpstr>
      <vt:lpstr>KPAT Initiatives</vt:lpstr>
      <vt:lpstr>Web Accessibility</vt:lpstr>
      <vt:lpstr>Why Is Web Accessibility Important?</vt:lpstr>
      <vt:lpstr>E-Government</vt:lpstr>
      <vt:lpstr>E-Government and Equal Opportunity</vt:lpstr>
      <vt:lpstr>Different Disabilities that Can Affect Web Accessibility</vt:lpstr>
      <vt:lpstr>20% of Adult Kansans Live with a Disability of Some Kind</vt:lpstr>
      <vt:lpstr>8% of Males Are Color Blind</vt:lpstr>
      <vt:lpstr>Majority of Working-Age Adults Likely to Benefit from the Use of Accessible Technology</vt:lpstr>
      <vt:lpstr>Majority of Working-Age Adults Likely to Benefit from the Use of Accessible Technology</vt:lpstr>
      <vt:lpstr>Majority of Computer Users Likely to Benefit from the Use of Accessible Technology</vt:lpstr>
      <vt:lpstr>Aging</vt:lpstr>
      <vt:lpstr>Aging</vt:lpstr>
      <vt:lpstr>The Population is Aging</vt:lpstr>
      <vt:lpstr>Other Beneficiaries of Accessible Technology</vt:lpstr>
      <vt:lpstr>Technical Advantages</vt:lpstr>
      <vt:lpstr>Increased Web Site Use</vt:lpstr>
      <vt:lpstr>Business Case</vt:lpstr>
      <vt:lpstr>So Just What Is Web Accessibility?</vt:lpstr>
      <vt:lpstr>Essential Components of Web Accessibility</vt:lpstr>
      <vt:lpstr>Web Accessibility Standards</vt:lpstr>
      <vt:lpstr>What Web Accessibility Is Not: Common Myths</vt:lpstr>
      <vt:lpstr>General Principles: POUR</vt:lpstr>
      <vt:lpstr>Perceivable</vt:lpstr>
      <vt:lpstr>Operable</vt:lpstr>
      <vt:lpstr>Understandable</vt:lpstr>
      <vt:lpstr>Robust</vt:lpstr>
      <vt:lpstr>Web Accessibility Resources</vt:lpstr>
      <vt:lpstr>Web Accessibility Resources</vt:lpstr>
      <vt:lpstr>Example: Using alt Attributes on img Elements</vt:lpstr>
      <vt:lpstr>Example: Using Heading Markup to Convey Structure</vt:lpstr>
      <vt:lpstr>Example: Associating Header Cells and Data Cells in Data Tables</vt:lpstr>
      <vt:lpstr>Example: Associating Text Labels with Form Controls</vt:lpstr>
      <vt:lpstr>Example: Providing Link Text that Describes the Purpose of a Link</vt:lpstr>
      <vt:lpstr>HTML Accessibility Resources</vt:lpstr>
      <vt:lpstr>CSS Misapplication Example</vt:lpstr>
      <vt:lpstr>CSS Example: Ensuring Sufficient Contrast Between Text &amp; Background</vt:lpstr>
      <vt:lpstr>CSS Accessibility Resources</vt:lpstr>
      <vt:lpstr>Scripting Example: Using Redundant Keyboard and Mouse Event Handlers</vt:lpstr>
      <vt:lpstr>Scripting Resources</vt:lpstr>
      <vt:lpstr>Rich Internet Applications Accessibility Resources</vt:lpstr>
      <vt:lpstr>Rich Internet Applications Accessibility Resources</vt:lpstr>
      <vt:lpstr>Rich Internet Applications Accessibility Resources</vt:lpstr>
      <vt:lpstr>Ajax Accessibility Resources</vt:lpstr>
      <vt:lpstr>Flash Accessibility Resources</vt:lpstr>
      <vt:lpstr>Flash Accessibility Resources</vt:lpstr>
      <vt:lpstr>Flash Accessibility Resources</vt:lpstr>
      <vt:lpstr>Silverlight Accessibility Resource</vt:lpstr>
      <vt:lpstr>PDF Accessibility Resources</vt:lpstr>
      <vt:lpstr>PDF Accessibility Resources</vt:lpstr>
      <vt:lpstr>Captioning Resources</vt:lpstr>
      <vt:lpstr>Captioning Resources</vt:lpstr>
      <vt:lpstr>Captioning Resources</vt:lpstr>
      <vt:lpstr>Current Status</vt:lpstr>
      <vt:lpstr>ITEC Policy 1210, Revision 2</vt:lpstr>
      <vt:lpstr>What’s New in WCAG 2.0</vt:lpstr>
      <vt:lpstr>Changes in Requirements</vt:lpstr>
      <vt:lpstr>Captions</vt:lpstr>
      <vt:lpstr>ITEC Policy 1210, Revision 2</vt:lpstr>
      <vt:lpstr>Recommended Approach</vt:lpstr>
      <vt:lpstr>Make New Content Accessible</vt:lpstr>
      <vt:lpstr>Inventory Existing Content</vt:lpstr>
      <vt:lpstr>Categorize</vt:lpstr>
      <vt:lpstr>Assess</vt:lpstr>
      <vt:lpstr>Assess</vt:lpstr>
      <vt:lpstr>Prioritize and Plan Remediation Work</vt:lpstr>
      <vt:lpstr>Fix Inaccessible Content</vt:lpstr>
      <vt:lpstr>Undue Burden</vt:lpstr>
      <vt:lpstr>Undue Burden</vt:lpstr>
      <vt:lpstr>Undue Burden</vt:lpstr>
      <vt:lpstr>What We’re Doing To Help</vt:lpstr>
      <vt:lpstr>Assessment Tool</vt:lpstr>
      <vt:lpstr>Assessment Tool</vt:lpstr>
      <vt:lpstr>Rollout Guidance and Assessment/Reporting Instrument</vt:lpstr>
      <vt:lpstr>Captioning Pilots</vt:lpstr>
      <vt:lpstr>How Can We Best Help You?</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Kansas Webmasters Meeting</dc:title>
  <dc:creator>Cole Robison</dc:creator>
  <cp:lastModifiedBy>Cole Robison</cp:lastModifiedBy>
  <cp:revision>49</cp:revision>
  <dcterms:created xsi:type="dcterms:W3CDTF">2010-05-31T18:58:17Z</dcterms:created>
  <dcterms:modified xsi:type="dcterms:W3CDTF">2010-06-01T15:29:22Z</dcterms:modified>
</cp:coreProperties>
</file>